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1" r:id="rId3"/>
    <p:sldId id="275" r:id="rId4"/>
    <p:sldId id="282" r:id="rId5"/>
    <p:sldId id="298" r:id="rId6"/>
    <p:sldId id="323" r:id="rId7"/>
    <p:sldId id="257" r:id="rId8"/>
    <p:sldId id="274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330" r:id="rId20"/>
    <p:sldId id="269" r:id="rId21"/>
    <p:sldId id="270" r:id="rId22"/>
    <p:sldId id="271" r:id="rId23"/>
    <p:sldId id="278" r:id="rId24"/>
    <p:sldId id="279" r:id="rId25"/>
    <p:sldId id="331" r:id="rId26"/>
    <p:sldId id="332" r:id="rId27"/>
    <p:sldId id="333" r:id="rId28"/>
    <p:sldId id="326" r:id="rId29"/>
    <p:sldId id="327" r:id="rId30"/>
    <p:sldId id="272" r:id="rId31"/>
    <p:sldId id="276" r:id="rId32"/>
    <p:sldId id="277" r:id="rId33"/>
    <p:sldId id="294" r:id="rId34"/>
    <p:sldId id="334" r:id="rId35"/>
    <p:sldId id="328" r:id="rId36"/>
    <p:sldId id="293" r:id="rId37"/>
    <p:sldId id="329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22T15:24:51.491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4F5AC-E51A-496E-A812-ED9C8F13F55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72B1CC-AB25-4AC3-9733-18B3E85A30AE}">
      <dgm:prSet phldrT="[Текст]" custT="1"/>
      <dgm:spPr/>
      <dgm:t>
        <a:bodyPr/>
        <a:lstStyle/>
        <a:p>
          <a:r>
            <a:rPr lang="ru-RU" sz="1200" dirty="0"/>
            <a:t>Сбор и получение ИРД, ТУ, СТУ</a:t>
          </a:r>
        </a:p>
      </dgm:t>
    </dgm:pt>
    <dgm:pt modelId="{462A9B90-8750-4762-840C-5CD4A230F618}" type="parTrans" cxnId="{BED591B4-D9EF-48B6-98C7-5174B77327B5}">
      <dgm:prSet/>
      <dgm:spPr/>
      <dgm:t>
        <a:bodyPr/>
        <a:lstStyle/>
        <a:p>
          <a:endParaRPr lang="ru-RU"/>
        </a:p>
      </dgm:t>
    </dgm:pt>
    <dgm:pt modelId="{102AA568-9544-4F84-9A2F-F07F94844A52}" type="sibTrans" cxnId="{BED591B4-D9EF-48B6-98C7-5174B77327B5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C2DEF4F6-FE4E-4606-B1B0-9A4A2A7B847C}">
      <dgm:prSet phldrT="[Текст]" custT="1"/>
      <dgm:spPr/>
      <dgm:t>
        <a:bodyPr/>
        <a:lstStyle/>
        <a:p>
          <a:r>
            <a:rPr lang="ru-RU" sz="1200" dirty="0"/>
            <a:t>Получение ГПЗУ, разработка ППТ</a:t>
          </a:r>
        </a:p>
      </dgm:t>
    </dgm:pt>
    <dgm:pt modelId="{5263AE33-F255-4F2D-B5E3-957E2B996308}" type="parTrans" cxnId="{26E4C26F-5780-4473-BCC6-25D5FF4BC5D1}">
      <dgm:prSet/>
      <dgm:spPr/>
      <dgm:t>
        <a:bodyPr/>
        <a:lstStyle/>
        <a:p>
          <a:endParaRPr lang="ru-RU"/>
        </a:p>
      </dgm:t>
    </dgm:pt>
    <dgm:pt modelId="{B2747303-0BEB-4EE8-86AC-E411D69CF402}" type="sibTrans" cxnId="{26E4C26F-5780-4473-BCC6-25D5FF4BC5D1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6BB24C6-833B-4705-8B57-54206BDDF906}">
      <dgm:prSet phldrT="[Текст]" custT="1"/>
      <dgm:spPr/>
      <dgm:t>
        <a:bodyPr/>
        <a:lstStyle/>
        <a:p>
          <a:r>
            <a:rPr lang="ru-RU" sz="1100" dirty="0"/>
            <a:t>Инженерные изыскания</a:t>
          </a:r>
        </a:p>
      </dgm:t>
    </dgm:pt>
    <dgm:pt modelId="{A9F802FF-72DC-4A5B-AEBC-946872D04C01}" type="parTrans" cxnId="{3588AF7F-E097-46F3-BCDB-AAD2BB915EB8}">
      <dgm:prSet/>
      <dgm:spPr/>
      <dgm:t>
        <a:bodyPr/>
        <a:lstStyle/>
        <a:p>
          <a:endParaRPr lang="ru-RU"/>
        </a:p>
      </dgm:t>
    </dgm:pt>
    <dgm:pt modelId="{58CCDCD4-21FE-4487-8E36-7AFE89E258B6}" type="sibTrans" cxnId="{3588AF7F-E097-46F3-BCDB-AAD2BB915EB8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D8994022-4642-4846-AF57-495AC0B27DE2}">
      <dgm:prSet phldrT="[Текст]" custT="1"/>
      <dgm:spPr/>
      <dgm:t>
        <a:bodyPr/>
        <a:lstStyle/>
        <a:p>
          <a:r>
            <a:rPr lang="ru-RU" sz="1200" dirty="0"/>
            <a:t>Разработка стадии «П»</a:t>
          </a:r>
        </a:p>
      </dgm:t>
    </dgm:pt>
    <dgm:pt modelId="{DBC8EBD1-1BB3-43FB-9809-0D88DF294FC4}" type="parTrans" cxnId="{D9AF4393-ED86-4100-8501-BA3BA154B1F2}">
      <dgm:prSet/>
      <dgm:spPr/>
      <dgm:t>
        <a:bodyPr/>
        <a:lstStyle/>
        <a:p>
          <a:endParaRPr lang="ru-RU"/>
        </a:p>
      </dgm:t>
    </dgm:pt>
    <dgm:pt modelId="{B55D2C22-B6FC-4D0E-AAFF-E772C5F72FB0}" type="sibTrans" cxnId="{D9AF4393-ED86-4100-8501-BA3BA154B1F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535FDB06-9FF6-4036-B792-688C8F840C1C}">
      <dgm:prSet phldrT="[Текст]"/>
      <dgm:spPr/>
      <dgm:t>
        <a:bodyPr/>
        <a:lstStyle/>
        <a:p>
          <a:r>
            <a:rPr lang="ru-RU" dirty="0"/>
            <a:t>Создание информационной модели (</a:t>
          </a:r>
          <a:r>
            <a:rPr lang="en-US" dirty="0"/>
            <a:t>BIM)</a:t>
          </a:r>
          <a:endParaRPr lang="ru-RU" dirty="0"/>
        </a:p>
      </dgm:t>
    </dgm:pt>
    <dgm:pt modelId="{5A963243-1F05-425C-832F-8F0E484E36A5}" type="parTrans" cxnId="{881CE71A-DDE7-44A8-A297-60ADB5A466C3}">
      <dgm:prSet/>
      <dgm:spPr/>
      <dgm:t>
        <a:bodyPr/>
        <a:lstStyle/>
        <a:p>
          <a:endParaRPr lang="ru-RU"/>
        </a:p>
      </dgm:t>
    </dgm:pt>
    <dgm:pt modelId="{807B82CB-5FE6-41A3-8559-A786FC6A98D1}" type="sibTrans" cxnId="{881CE71A-DDE7-44A8-A297-60ADB5A466C3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D5536763-C640-420F-A286-0C2A8675F026}">
      <dgm:prSet phldrT="[Текст]" custT="1"/>
      <dgm:spPr/>
      <dgm:t>
        <a:bodyPr/>
        <a:lstStyle/>
        <a:p>
          <a:r>
            <a:rPr lang="ru-RU" sz="1100" dirty="0"/>
            <a:t>Получение положительного заключения экспертизы</a:t>
          </a:r>
        </a:p>
      </dgm:t>
    </dgm:pt>
    <dgm:pt modelId="{E47F053C-2A05-4483-B7D9-B40B4B26D18D}" type="parTrans" cxnId="{EC1F637D-E71A-46DB-B6AD-28690C285B17}">
      <dgm:prSet/>
      <dgm:spPr/>
      <dgm:t>
        <a:bodyPr/>
        <a:lstStyle/>
        <a:p>
          <a:endParaRPr lang="ru-RU"/>
        </a:p>
      </dgm:t>
    </dgm:pt>
    <dgm:pt modelId="{128C62F9-6BBD-4B6E-B59C-3D7FFD7CACBF}" type="sibTrans" cxnId="{EC1F637D-E71A-46DB-B6AD-28690C285B17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F4BC50D3-8F83-45AF-A8A5-0FA69C6B85EC}">
      <dgm:prSet phldrT="[Текст]" custT="1"/>
      <dgm:spPr/>
      <dgm:t>
        <a:bodyPr/>
        <a:lstStyle/>
        <a:p>
          <a:r>
            <a:rPr lang="ru-RU" sz="1100" dirty="0"/>
            <a:t>Разработка и согласования стадии «Р»</a:t>
          </a:r>
        </a:p>
      </dgm:t>
    </dgm:pt>
    <dgm:pt modelId="{643C2029-8373-479A-9BDC-9C55D02BB576}" type="parTrans" cxnId="{8F9B401B-A5BF-4E68-A7F7-617484E69502}">
      <dgm:prSet/>
      <dgm:spPr/>
      <dgm:t>
        <a:bodyPr/>
        <a:lstStyle/>
        <a:p>
          <a:endParaRPr lang="ru-RU"/>
        </a:p>
      </dgm:t>
    </dgm:pt>
    <dgm:pt modelId="{FD72AE14-7F3D-4369-9B8F-4041AE940069}" type="sibTrans" cxnId="{8F9B401B-A5BF-4E68-A7F7-617484E6950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8692B07-4FD3-4063-8575-B168AFDE4A4C}">
      <dgm:prSet phldrT="[Текст]" custT="1"/>
      <dgm:spPr/>
      <dgm:t>
        <a:bodyPr/>
        <a:lstStyle/>
        <a:p>
          <a:r>
            <a:rPr lang="ru-RU" sz="1050" dirty="0"/>
            <a:t>Авторский надзор, строительный контроль</a:t>
          </a:r>
        </a:p>
      </dgm:t>
    </dgm:pt>
    <dgm:pt modelId="{23DAD6A5-BD1A-48D3-8EEB-0F293616FA94}" type="parTrans" cxnId="{D42FD40B-6019-462F-97EE-C477CA4863EB}">
      <dgm:prSet/>
      <dgm:spPr/>
      <dgm:t>
        <a:bodyPr/>
        <a:lstStyle/>
        <a:p>
          <a:endParaRPr lang="ru-RU"/>
        </a:p>
      </dgm:t>
    </dgm:pt>
    <dgm:pt modelId="{514A10F2-92A6-476F-94D4-E25B4C482C50}" type="sibTrans" cxnId="{D42FD40B-6019-462F-97EE-C477CA4863EB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6C1CFFC-B83A-46DA-B446-7981D8D2181E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200" dirty="0"/>
            <a:t>Получение ЗОС</a:t>
          </a:r>
        </a:p>
      </dgm:t>
    </dgm:pt>
    <dgm:pt modelId="{2B690D82-907C-4BBB-AB75-672F907CD100}" type="parTrans" cxnId="{6C81CD04-7EA4-4A4B-AEBD-C1A409131ACA}">
      <dgm:prSet/>
      <dgm:spPr/>
      <dgm:t>
        <a:bodyPr/>
        <a:lstStyle/>
        <a:p>
          <a:endParaRPr lang="ru-RU"/>
        </a:p>
      </dgm:t>
    </dgm:pt>
    <dgm:pt modelId="{BF711D65-974D-4BB4-882C-29D9A2ED49BA}" type="sibTrans" cxnId="{6C81CD04-7EA4-4A4B-AEBD-C1A409131AC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3AE3D0FE-F08D-47FE-B84D-57CC28155C05}" type="pres">
      <dgm:prSet presAssocID="{CA74F5AC-E51A-496E-A812-ED9C8F13F55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3C635F-3ADD-49E3-8B6E-4930FAB4EA7A}" type="pres">
      <dgm:prSet presAssocID="{9272B1CC-AB25-4AC3-9733-18B3E85A30AE}" presName="node" presStyleLbl="node1" presStyleIdx="0" presStyleCnt="9" custScaleX="119012" custScaleY="118864" custRadScaleRad="96207" custRadScaleInc="-1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F07A5-2F3E-4C01-98EC-94AE3B235376}" type="pres">
      <dgm:prSet presAssocID="{102AA568-9544-4F84-9A2F-F07F94844A52}" presName="sibTrans" presStyleLbl="sibTrans2D1" presStyleIdx="0" presStyleCnt="9"/>
      <dgm:spPr/>
      <dgm:t>
        <a:bodyPr/>
        <a:lstStyle/>
        <a:p>
          <a:endParaRPr lang="ru-RU"/>
        </a:p>
      </dgm:t>
    </dgm:pt>
    <dgm:pt modelId="{5C064B2F-6B12-4A14-B83D-08C6612F529E}" type="pres">
      <dgm:prSet presAssocID="{102AA568-9544-4F84-9A2F-F07F94844A52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8C093395-307B-4BC3-B80E-4418A2348432}" type="pres">
      <dgm:prSet presAssocID="{C2DEF4F6-FE4E-4606-B1B0-9A4A2A7B847C}" presName="node" presStyleLbl="node1" presStyleIdx="1" presStyleCnt="9" custScaleX="124456" custScaleY="123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DA30C-E2C5-435D-B443-848DA265A559}" type="pres">
      <dgm:prSet presAssocID="{B2747303-0BEB-4EE8-86AC-E411D69CF402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DC82554-A4F4-447F-B4CF-F66A249DB336}" type="pres">
      <dgm:prSet presAssocID="{B2747303-0BEB-4EE8-86AC-E411D69CF402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37FA5DF1-0726-4FF7-AB34-52D9DAB7B62B}" type="pres">
      <dgm:prSet presAssocID="{76BB24C6-833B-4705-8B57-54206BDDF906}" presName="node" presStyleLbl="node1" presStyleIdx="2" presStyleCnt="9" custScaleX="130987" custScaleY="122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2A53B-F058-4DAF-8AD4-969D0C1E5C71}" type="pres">
      <dgm:prSet presAssocID="{58CCDCD4-21FE-4487-8E36-7AFE89E258B6}" presName="sibTrans" presStyleLbl="sibTrans2D1" presStyleIdx="2" presStyleCnt="9"/>
      <dgm:spPr/>
      <dgm:t>
        <a:bodyPr/>
        <a:lstStyle/>
        <a:p>
          <a:endParaRPr lang="ru-RU"/>
        </a:p>
      </dgm:t>
    </dgm:pt>
    <dgm:pt modelId="{C52B4767-94D9-4E4D-BFC7-108D2E41649F}" type="pres">
      <dgm:prSet presAssocID="{58CCDCD4-21FE-4487-8E36-7AFE89E258B6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469B8A55-33EB-4152-BA25-EC3132DD35F6}" type="pres">
      <dgm:prSet presAssocID="{D8994022-4642-4846-AF57-495AC0B27DE2}" presName="node" presStyleLbl="node1" presStyleIdx="3" presStyleCnt="9" custScaleX="116671" custScaleY="116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B40FF-8DA2-4293-B48D-14A56C198299}" type="pres">
      <dgm:prSet presAssocID="{B55D2C22-B6FC-4D0E-AAFF-E772C5F72FB0}" presName="sibTrans" presStyleLbl="sibTrans2D1" presStyleIdx="3" presStyleCnt="9"/>
      <dgm:spPr/>
      <dgm:t>
        <a:bodyPr/>
        <a:lstStyle/>
        <a:p>
          <a:endParaRPr lang="ru-RU"/>
        </a:p>
      </dgm:t>
    </dgm:pt>
    <dgm:pt modelId="{20CBFC12-0124-43AE-97DD-49EA9E929DEE}" type="pres">
      <dgm:prSet presAssocID="{B55D2C22-B6FC-4D0E-AAFF-E772C5F72FB0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8AC36F4F-F0A4-43D1-81EE-2D556AD7B3E3}" type="pres">
      <dgm:prSet presAssocID="{535FDB06-9FF6-4036-B792-688C8F840C1C}" presName="node" presStyleLbl="node1" presStyleIdx="4" presStyleCnt="9" custScaleX="117211" custScaleY="116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5867F-DB63-48A7-BE57-EBB33E54CB12}" type="pres">
      <dgm:prSet presAssocID="{807B82CB-5FE6-41A3-8559-A786FC6A98D1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1DA7FA5-E7A0-4626-8D52-C64D36A6E401}" type="pres">
      <dgm:prSet presAssocID="{807B82CB-5FE6-41A3-8559-A786FC6A98D1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B11A769B-CF1B-4ECB-B35C-D14C93F0E3D4}" type="pres">
      <dgm:prSet presAssocID="{D5536763-C640-420F-A286-0C2A8675F026}" presName="node" presStyleLbl="node1" presStyleIdx="5" presStyleCnt="9" custScaleX="117260" custScaleY="119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593E5-1FEE-4243-AEE0-B4A54F2DCE0B}" type="pres">
      <dgm:prSet presAssocID="{128C62F9-6BBD-4B6E-B59C-3D7FFD7CACBF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1C91EBE-653C-4BAC-BEFC-A09F10D8A557}" type="pres">
      <dgm:prSet presAssocID="{128C62F9-6BBD-4B6E-B59C-3D7FFD7CACBF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733A6B81-7470-4AE1-9E4A-2F4214A4354E}" type="pres">
      <dgm:prSet presAssocID="{F4BC50D3-8F83-45AF-A8A5-0FA69C6B85EC}" presName="node" presStyleLbl="node1" presStyleIdx="6" presStyleCnt="9" custScaleX="125278" custScaleY="120782" custRadScaleRad="101430" custRadScaleInc="1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D0BDA-A520-47CC-A126-9922518F85E8}" type="pres">
      <dgm:prSet presAssocID="{FD72AE14-7F3D-4369-9B8F-4041AE940069}" presName="sibTrans" presStyleLbl="sibTrans2D1" presStyleIdx="6" presStyleCnt="9"/>
      <dgm:spPr/>
      <dgm:t>
        <a:bodyPr/>
        <a:lstStyle/>
        <a:p>
          <a:endParaRPr lang="ru-RU"/>
        </a:p>
      </dgm:t>
    </dgm:pt>
    <dgm:pt modelId="{2EE7D7FF-CDA3-4A32-B95A-2188F116073A}" type="pres">
      <dgm:prSet presAssocID="{FD72AE14-7F3D-4369-9B8F-4041AE940069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59C0E7FD-6DF2-4B6E-8661-F4EF87C5A562}" type="pres">
      <dgm:prSet presAssocID="{78692B07-4FD3-4063-8575-B168AFDE4A4C}" presName="node" presStyleLbl="node1" presStyleIdx="7" presStyleCnt="9" custScaleX="118855" custScaleY="113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9854B-23BC-439C-8E3F-88C996315F96}" type="pres">
      <dgm:prSet presAssocID="{514A10F2-92A6-476F-94D4-E25B4C482C50}" presName="sibTrans" presStyleLbl="sibTrans2D1" presStyleIdx="7" presStyleCnt="9"/>
      <dgm:spPr/>
      <dgm:t>
        <a:bodyPr/>
        <a:lstStyle/>
        <a:p>
          <a:endParaRPr lang="ru-RU"/>
        </a:p>
      </dgm:t>
    </dgm:pt>
    <dgm:pt modelId="{8A6A269E-5DD9-4A7C-865D-19357A99C2C7}" type="pres">
      <dgm:prSet presAssocID="{514A10F2-92A6-476F-94D4-E25B4C482C50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8A35D39E-47C3-4562-A9F3-97850CAF3E16}" type="pres">
      <dgm:prSet presAssocID="{06C1CFFC-B83A-46DA-B446-7981D8D2181E}" presName="node" presStyleLbl="node1" presStyleIdx="8" presStyleCnt="9" custScaleX="117902" custScaleY="120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E25E90-98D6-440D-9D50-D012555E3817}" type="pres">
      <dgm:prSet presAssocID="{BF711D65-974D-4BB4-882C-29D9A2ED49BA}" presName="sibTrans" presStyleLbl="sibTrans2D1" presStyleIdx="8" presStyleCnt="9"/>
      <dgm:spPr/>
      <dgm:t>
        <a:bodyPr/>
        <a:lstStyle/>
        <a:p>
          <a:endParaRPr lang="ru-RU"/>
        </a:p>
      </dgm:t>
    </dgm:pt>
    <dgm:pt modelId="{D298B69D-163F-4D03-8A6C-83637CFBCD78}" type="pres">
      <dgm:prSet presAssocID="{BF711D65-974D-4BB4-882C-29D9A2ED49BA}" presName="connectorText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188BC559-21E0-4B49-8F93-05C50B1437B0}" type="presOf" srcId="{D5536763-C640-420F-A286-0C2A8675F026}" destId="{B11A769B-CF1B-4ECB-B35C-D14C93F0E3D4}" srcOrd="0" destOrd="0" presId="urn:microsoft.com/office/officeart/2005/8/layout/cycle2"/>
    <dgm:cxn modelId="{9071CFA5-5280-48F0-B09C-FFBB46460A58}" type="presOf" srcId="{FD72AE14-7F3D-4369-9B8F-4041AE940069}" destId="{2EE7D7FF-CDA3-4A32-B95A-2188F116073A}" srcOrd="1" destOrd="0" presId="urn:microsoft.com/office/officeart/2005/8/layout/cycle2"/>
    <dgm:cxn modelId="{ED85D395-113A-447F-B871-9663019BF2C0}" type="presOf" srcId="{B55D2C22-B6FC-4D0E-AAFF-E772C5F72FB0}" destId="{20CBFC12-0124-43AE-97DD-49EA9E929DEE}" srcOrd="1" destOrd="0" presId="urn:microsoft.com/office/officeart/2005/8/layout/cycle2"/>
    <dgm:cxn modelId="{C2167F81-1CD5-497F-A811-567D5787BB6F}" type="presOf" srcId="{D8994022-4642-4846-AF57-495AC0B27DE2}" destId="{469B8A55-33EB-4152-BA25-EC3132DD35F6}" srcOrd="0" destOrd="0" presId="urn:microsoft.com/office/officeart/2005/8/layout/cycle2"/>
    <dgm:cxn modelId="{2D08A439-DDED-4E06-942F-2A7351D0CCAC}" type="presOf" srcId="{FD72AE14-7F3D-4369-9B8F-4041AE940069}" destId="{C07D0BDA-A520-47CC-A126-9922518F85E8}" srcOrd="0" destOrd="0" presId="urn:microsoft.com/office/officeart/2005/8/layout/cycle2"/>
    <dgm:cxn modelId="{061E155F-A466-40E5-9EC6-16FC49B09F47}" type="presOf" srcId="{C2DEF4F6-FE4E-4606-B1B0-9A4A2A7B847C}" destId="{8C093395-307B-4BC3-B80E-4418A2348432}" srcOrd="0" destOrd="0" presId="urn:microsoft.com/office/officeart/2005/8/layout/cycle2"/>
    <dgm:cxn modelId="{A7C79DEB-7FF8-4E74-A547-C1DAB2A5E6AA}" type="presOf" srcId="{514A10F2-92A6-476F-94D4-E25B4C482C50}" destId="{8A6A269E-5DD9-4A7C-865D-19357A99C2C7}" srcOrd="1" destOrd="0" presId="urn:microsoft.com/office/officeart/2005/8/layout/cycle2"/>
    <dgm:cxn modelId="{0455C1FA-738E-4511-8F40-CB5E07512E5F}" type="presOf" srcId="{06C1CFFC-B83A-46DA-B446-7981D8D2181E}" destId="{8A35D39E-47C3-4562-A9F3-97850CAF3E16}" srcOrd="0" destOrd="0" presId="urn:microsoft.com/office/officeart/2005/8/layout/cycle2"/>
    <dgm:cxn modelId="{453915C8-9DB8-4303-89A8-A7FD54F928F8}" type="presOf" srcId="{B2747303-0BEB-4EE8-86AC-E411D69CF402}" destId="{360DA30C-E2C5-435D-B443-848DA265A559}" srcOrd="0" destOrd="0" presId="urn:microsoft.com/office/officeart/2005/8/layout/cycle2"/>
    <dgm:cxn modelId="{139097A0-E87B-4B5F-96BE-C80DD6B108FE}" type="presOf" srcId="{514A10F2-92A6-476F-94D4-E25B4C482C50}" destId="{CE59854B-23BC-439C-8E3F-88C996315F96}" srcOrd="0" destOrd="0" presId="urn:microsoft.com/office/officeart/2005/8/layout/cycle2"/>
    <dgm:cxn modelId="{D9AF4393-ED86-4100-8501-BA3BA154B1F2}" srcId="{CA74F5AC-E51A-496E-A812-ED9C8F13F55E}" destId="{D8994022-4642-4846-AF57-495AC0B27DE2}" srcOrd="3" destOrd="0" parTransId="{DBC8EBD1-1BB3-43FB-9809-0D88DF294FC4}" sibTransId="{B55D2C22-B6FC-4D0E-AAFF-E772C5F72FB0}"/>
    <dgm:cxn modelId="{744961C4-880E-4821-8843-A6FAFDF4146F}" type="presOf" srcId="{102AA568-9544-4F84-9A2F-F07F94844A52}" destId="{5C064B2F-6B12-4A14-B83D-08C6612F529E}" srcOrd="1" destOrd="0" presId="urn:microsoft.com/office/officeart/2005/8/layout/cycle2"/>
    <dgm:cxn modelId="{9AA3B973-B41A-4DE7-95DD-2FA02DBD68B9}" type="presOf" srcId="{BF711D65-974D-4BB4-882C-29D9A2ED49BA}" destId="{D298B69D-163F-4D03-8A6C-83637CFBCD78}" srcOrd="1" destOrd="0" presId="urn:microsoft.com/office/officeart/2005/8/layout/cycle2"/>
    <dgm:cxn modelId="{9E15183E-CD49-45F6-83D0-2FF10835012E}" type="presOf" srcId="{128C62F9-6BBD-4B6E-B59C-3D7FFD7CACBF}" destId="{71C91EBE-653C-4BAC-BEFC-A09F10D8A557}" srcOrd="1" destOrd="0" presId="urn:microsoft.com/office/officeart/2005/8/layout/cycle2"/>
    <dgm:cxn modelId="{8B6EC4B2-5F1E-40FC-804C-FB36BA523984}" type="presOf" srcId="{58CCDCD4-21FE-4487-8E36-7AFE89E258B6}" destId="{07E2A53B-F058-4DAF-8AD4-969D0C1E5C71}" srcOrd="0" destOrd="0" presId="urn:microsoft.com/office/officeart/2005/8/layout/cycle2"/>
    <dgm:cxn modelId="{FE15922D-EC7F-4224-ABC3-CF9A637B7F6D}" type="presOf" srcId="{128C62F9-6BBD-4B6E-B59C-3D7FFD7CACBF}" destId="{EB5593E5-1FEE-4243-AEE0-B4A54F2DCE0B}" srcOrd="0" destOrd="0" presId="urn:microsoft.com/office/officeart/2005/8/layout/cycle2"/>
    <dgm:cxn modelId="{D9BF0CCC-9C7E-4C8B-813F-B158EBC1DE3B}" type="presOf" srcId="{807B82CB-5FE6-41A3-8559-A786FC6A98D1}" destId="{48B5867F-DB63-48A7-BE57-EBB33E54CB12}" srcOrd="0" destOrd="0" presId="urn:microsoft.com/office/officeart/2005/8/layout/cycle2"/>
    <dgm:cxn modelId="{3F4D652A-55ED-40F9-8C10-96F6466952EC}" type="presOf" srcId="{9272B1CC-AB25-4AC3-9733-18B3E85A30AE}" destId="{0D3C635F-3ADD-49E3-8B6E-4930FAB4EA7A}" srcOrd="0" destOrd="0" presId="urn:microsoft.com/office/officeart/2005/8/layout/cycle2"/>
    <dgm:cxn modelId="{D6D9B893-6A21-472F-B5B1-45FA9091B4A3}" type="presOf" srcId="{B55D2C22-B6FC-4D0E-AAFF-E772C5F72FB0}" destId="{F8BB40FF-8DA2-4293-B48D-14A56C198299}" srcOrd="0" destOrd="0" presId="urn:microsoft.com/office/officeart/2005/8/layout/cycle2"/>
    <dgm:cxn modelId="{8F9B401B-A5BF-4E68-A7F7-617484E69502}" srcId="{CA74F5AC-E51A-496E-A812-ED9C8F13F55E}" destId="{F4BC50D3-8F83-45AF-A8A5-0FA69C6B85EC}" srcOrd="6" destOrd="0" parTransId="{643C2029-8373-479A-9BDC-9C55D02BB576}" sibTransId="{FD72AE14-7F3D-4369-9B8F-4041AE940069}"/>
    <dgm:cxn modelId="{881CE71A-DDE7-44A8-A297-60ADB5A466C3}" srcId="{CA74F5AC-E51A-496E-A812-ED9C8F13F55E}" destId="{535FDB06-9FF6-4036-B792-688C8F840C1C}" srcOrd="4" destOrd="0" parTransId="{5A963243-1F05-425C-832F-8F0E484E36A5}" sibTransId="{807B82CB-5FE6-41A3-8559-A786FC6A98D1}"/>
    <dgm:cxn modelId="{BED591B4-D9EF-48B6-98C7-5174B77327B5}" srcId="{CA74F5AC-E51A-496E-A812-ED9C8F13F55E}" destId="{9272B1CC-AB25-4AC3-9733-18B3E85A30AE}" srcOrd="0" destOrd="0" parTransId="{462A9B90-8750-4762-840C-5CD4A230F618}" sibTransId="{102AA568-9544-4F84-9A2F-F07F94844A52}"/>
    <dgm:cxn modelId="{466A18F0-7DA1-4CC5-B39B-4864882BF99E}" type="presOf" srcId="{CA74F5AC-E51A-496E-A812-ED9C8F13F55E}" destId="{3AE3D0FE-F08D-47FE-B84D-57CC28155C05}" srcOrd="0" destOrd="0" presId="urn:microsoft.com/office/officeart/2005/8/layout/cycle2"/>
    <dgm:cxn modelId="{F6E6F5FC-0381-47FF-9E36-2A04FFA8E6CD}" type="presOf" srcId="{58CCDCD4-21FE-4487-8E36-7AFE89E258B6}" destId="{C52B4767-94D9-4E4D-BFC7-108D2E41649F}" srcOrd="1" destOrd="0" presId="urn:microsoft.com/office/officeart/2005/8/layout/cycle2"/>
    <dgm:cxn modelId="{A4E6813C-FC74-493C-87C1-47DF7BAB23EA}" type="presOf" srcId="{F4BC50D3-8F83-45AF-A8A5-0FA69C6B85EC}" destId="{733A6B81-7470-4AE1-9E4A-2F4214A4354E}" srcOrd="0" destOrd="0" presId="urn:microsoft.com/office/officeart/2005/8/layout/cycle2"/>
    <dgm:cxn modelId="{B44549B3-3F35-4A73-A360-6F558B225212}" type="presOf" srcId="{BF711D65-974D-4BB4-882C-29D9A2ED49BA}" destId="{11E25E90-98D6-440D-9D50-D012555E3817}" srcOrd="0" destOrd="0" presId="urn:microsoft.com/office/officeart/2005/8/layout/cycle2"/>
    <dgm:cxn modelId="{D42FD40B-6019-462F-97EE-C477CA4863EB}" srcId="{CA74F5AC-E51A-496E-A812-ED9C8F13F55E}" destId="{78692B07-4FD3-4063-8575-B168AFDE4A4C}" srcOrd="7" destOrd="0" parTransId="{23DAD6A5-BD1A-48D3-8EEB-0F293616FA94}" sibTransId="{514A10F2-92A6-476F-94D4-E25B4C482C50}"/>
    <dgm:cxn modelId="{26E4C26F-5780-4473-BCC6-25D5FF4BC5D1}" srcId="{CA74F5AC-E51A-496E-A812-ED9C8F13F55E}" destId="{C2DEF4F6-FE4E-4606-B1B0-9A4A2A7B847C}" srcOrd="1" destOrd="0" parTransId="{5263AE33-F255-4F2D-B5E3-957E2B996308}" sibTransId="{B2747303-0BEB-4EE8-86AC-E411D69CF402}"/>
    <dgm:cxn modelId="{82F09246-4ABB-4279-96C1-4A94B2D75B0F}" type="presOf" srcId="{102AA568-9544-4F84-9A2F-F07F94844A52}" destId="{CCCF07A5-2F3E-4C01-98EC-94AE3B235376}" srcOrd="0" destOrd="0" presId="urn:microsoft.com/office/officeart/2005/8/layout/cycle2"/>
    <dgm:cxn modelId="{CCEAC807-02C5-4F14-93AD-33438F08D90E}" type="presOf" srcId="{76BB24C6-833B-4705-8B57-54206BDDF906}" destId="{37FA5DF1-0726-4FF7-AB34-52D9DAB7B62B}" srcOrd="0" destOrd="0" presId="urn:microsoft.com/office/officeart/2005/8/layout/cycle2"/>
    <dgm:cxn modelId="{C323A288-0C65-4C69-88DE-F496AEDD3639}" type="presOf" srcId="{807B82CB-5FE6-41A3-8559-A786FC6A98D1}" destId="{21DA7FA5-E7A0-4626-8D52-C64D36A6E401}" srcOrd="1" destOrd="0" presId="urn:microsoft.com/office/officeart/2005/8/layout/cycle2"/>
    <dgm:cxn modelId="{51B45E4F-CA7C-4858-A5CC-369D75D78DEF}" type="presOf" srcId="{78692B07-4FD3-4063-8575-B168AFDE4A4C}" destId="{59C0E7FD-6DF2-4B6E-8661-F4EF87C5A562}" srcOrd="0" destOrd="0" presId="urn:microsoft.com/office/officeart/2005/8/layout/cycle2"/>
    <dgm:cxn modelId="{3588AF7F-E097-46F3-BCDB-AAD2BB915EB8}" srcId="{CA74F5AC-E51A-496E-A812-ED9C8F13F55E}" destId="{76BB24C6-833B-4705-8B57-54206BDDF906}" srcOrd="2" destOrd="0" parTransId="{A9F802FF-72DC-4A5B-AEBC-946872D04C01}" sibTransId="{58CCDCD4-21FE-4487-8E36-7AFE89E258B6}"/>
    <dgm:cxn modelId="{EC1F637D-E71A-46DB-B6AD-28690C285B17}" srcId="{CA74F5AC-E51A-496E-A812-ED9C8F13F55E}" destId="{D5536763-C640-420F-A286-0C2A8675F026}" srcOrd="5" destOrd="0" parTransId="{E47F053C-2A05-4483-B7D9-B40B4B26D18D}" sibTransId="{128C62F9-6BBD-4B6E-B59C-3D7FFD7CACBF}"/>
    <dgm:cxn modelId="{6C81CD04-7EA4-4A4B-AEBD-C1A409131ACA}" srcId="{CA74F5AC-E51A-496E-A812-ED9C8F13F55E}" destId="{06C1CFFC-B83A-46DA-B446-7981D8D2181E}" srcOrd="8" destOrd="0" parTransId="{2B690D82-907C-4BBB-AB75-672F907CD100}" sibTransId="{BF711D65-974D-4BB4-882C-29D9A2ED49BA}"/>
    <dgm:cxn modelId="{0D591469-EFD9-4CFF-A429-D7F3994A1A97}" type="presOf" srcId="{535FDB06-9FF6-4036-B792-688C8F840C1C}" destId="{8AC36F4F-F0A4-43D1-81EE-2D556AD7B3E3}" srcOrd="0" destOrd="0" presId="urn:microsoft.com/office/officeart/2005/8/layout/cycle2"/>
    <dgm:cxn modelId="{FDD489F0-10A1-4AC3-857A-3E78F52AE386}" type="presOf" srcId="{B2747303-0BEB-4EE8-86AC-E411D69CF402}" destId="{4DC82554-A4F4-447F-B4CF-F66A249DB336}" srcOrd="1" destOrd="0" presId="urn:microsoft.com/office/officeart/2005/8/layout/cycle2"/>
    <dgm:cxn modelId="{B63F2D28-523C-4150-BA16-2B01420A3D8B}" type="presParOf" srcId="{3AE3D0FE-F08D-47FE-B84D-57CC28155C05}" destId="{0D3C635F-3ADD-49E3-8B6E-4930FAB4EA7A}" srcOrd="0" destOrd="0" presId="urn:microsoft.com/office/officeart/2005/8/layout/cycle2"/>
    <dgm:cxn modelId="{7B3E8317-672F-4B73-BF94-C088A75BDEF0}" type="presParOf" srcId="{3AE3D0FE-F08D-47FE-B84D-57CC28155C05}" destId="{CCCF07A5-2F3E-4C01-98EC-94AE3B235376}" srcOrd="1" destOrd="0" presId="urn:microsoft.com/office/officeart/2005/8/layout/cycle2"/>
    <dgm:cxn modelId="{874C6127-C8E8-4610-8048-AF02544F76B0}" type="presParOf" srcId="{CCCF07A5-2F3E-4C01-98EC-94AE3B235376}" destId="{5C064B2F-6B12-4A14-B83D-08C6612F529E}" srcOrd="0" destOrd="0" presId="urn:microsoft.com/office/officeart/2005/8/layout/cycle2"/>
    <dgm:cxn modelId="{97B5AD7C-6932-4192-9893-D29F0E0E9E72}" type="presParOf" srcId="{3AE3D0FE-F08D-47FE-B84D-57CC28155C05}" destId="{8C093395-307B-4BC3-B80E-4418A2348432}" srcOrd="2" destOrd="0" presId="urn:microsoft.com/office/officeart/2005/8/layout/cycle2"/>
    <dgm:cxn modelId="{7132A9FA-D674-41A8-A655-F3A843EC06C2}" type="presParOf" srcId="{3AE3D0FE-F08D-47FE-B84D-57CC28155C05}" destId="{360DA30C-E2C5-435D-B443-848DA265A559}" srcOrd="3" destOrd="0" presId="urn:microsoft.com/office/officeart/2005/8/layout/cycle2"/>
    <dgm:cxn modelId="{CB247816-E1D2-4CD3-9E19-7929AB5624A4}" type="presParOf" srcId="{360DA30C-E2C5-435D-B443-848DA265A559}" destId="{4DC82554-A4F4-447F-B4CF-F66A249DB336}" srcOrd="0" destOrd="0" presId="urn:microsoft.com/office/officeart/2005/8/layout/cycle2"/>
    <dgm:cxn modelId="{4D95C985-7B29-4296-81E5-F43684FFEEA5}" type="presParOf" srcId="{3AE3D0FE-F08D-47FE-B84D-57CC28155C05}" destId="{37FA5DF1-0726-4FF7-AB34-52D9DAB7B62B}" srcOrd="4" destOrd="0" presId="urn:microsoft.com/office/officeart/2005/8/layout/cycle2"/>
    <dgm:cxn modelId="{57AABAB1-5887-47B1-BE85-DD65B0288700}" type="presParOf" srcId="{3AE3D0FE-F08D-47FE-B84D-57CC28155C05}" destId="{07E2A53B-F058-4DAF-8AD4-969D0C1E5C71}" srcOrd="5" destOrd="0" presId="urn:microsoft.com/office/officeart/2005/8/layout/cycle2"/>
    <dgm:cxn modelId="{0A585B3B-61F6-4D60-B620-ADA66D2A392D}" type="presParOf" srcId="{07E2A53B-F058-4DAF-8AD4-969D0C1E5C71}" destId="{C52B4767-94D9-4E4D-BFC7-108D2E41649F}" srcOrd="0" destOrd="0" presId="urn:microsoft.com/office/officeart/2005/8/layout/cycle2"/>
    <dgm:cxn modelId="{BB58AFAA-F870-4D4E-B3C1-54C010367121}" type="presParOf" srcId="{3AE3D0FE-F08D-47FE-B84D-57CC28155C05}" destId="{469B8A55-33EB-4152-BA25-EC3132DD35F6}" srcOrd="6" destOrd="0" presId="urn:microsoft.com/office/officeart/2005/8/layout/cycle2"/>
    <dgm:cxn modelId="{A80CFAA8-4C15-4DBA-AD3E-EA0CE66425CE}" type="presParOf" srcId="{3AE3D0FE-F08D-47FE-B84D-57CC28155C05}" destId="{F8BB40FF-8DA2-4293-B48D-14A56C198299}" srcOrd="7" destOrd="0" presId="urn:microsoft.com/office/officeart/2005/8/layout/cycle2"/>
    <dgm:cxn modelId="{358261B2-6E01-4CA1-829B-E2F81B34B77A}" type="presParOf" srcId="{F8BB40FF-8DA2-4293-B48D-14A56C198299}" destId="{20CBFC12-0124-43AE-97DD-49EA9E929DEE}" srcOrd="0" destOrd="0" presId="urn:microsoft.com/office/officeart/2005/8/layout/cycle2"/>
    <dgm:cxn modelId="{E44C20EF-A6B7-465C-8CBA-A23747418CFA}" type="presParOf" srcId="{3AE3D0FE-F08D-47FE-B84D-57CC28155C05}" destId="{8AC36F4F-F0A4-43D1-81EE-2D556AD7B3E3}" srcOrd="8" destOrd="0" presId="urn:microsoft.com/office/officeart/2005/8/layout/cycle2"/>
    <dgm:cxn modelId="{CF43FE07-3D9E-464E-8ED1-EE1A93AA4FA3}" type="presParOf" srcId="{3AE3D0FE-F08D-47FE-B84D-57CC28155C05}" destId="{48B5867F-DB63-48A7-BE57-EBB33E54CB12}" srcOrd="9" destOrd="0" presId="urn:microsoft.com/office/officeart/2005/8/layout/cycle2"/>
    <dgm:cxn modelId="{8B006E57-EA92-4B56-8FDA-A48653F611EB}" type="presParOf" srcId="{48B5867F-DB63-48A7-BE57-EBB33E54CB12}" destId="{21DA7FA5-E7A0-4626-8D52-C64D36A6E401}" srcOrd="0" destOrd="0" presId="urn:microsoft.com/office/officeart/2005/8/layout/cycle2"/>
    <dgm:cxn modelId="{2D8C6766-B9EC-44BD-A35F-FEFC3D3F90ED}" type="presParOf" srcId="{3AE3D0FE-F08D-47FE-B84D-57CC28155C05}" destId="{B11A769B-CF1B-4ECB-B35C-D14C93F0E3D4}" srcOrd="10" destOrd="0" presId="urn:microsoft.com/office/officeart/2005/8/layout/cycle2"/>
    <dgm:cxn modelId="{92E9E504-871F-44E6-8C49-31DF3C401CEF}" type="presParOf" srcId="{3AE3D0FE-F08D-47FE-B84D-57CC28155C05}" destId="{EB5593E5-1FEE-4243-AEE0-B4A54F2DCE0B}" srcOrd="11" destOrd="0" presId="urn:microsoft.com/office/officeart/2005/8/layout/cycle2"/>
    <dgm:cxn modelId="{6BBC46E1-65B9-4E80-8561-8236D5A5E260}" type="presParOf" srcId="{EB5593E5-1FEE-4243-AEE0-B4A54F2DCE0B}" destId="{71C91EBE-653C-4BAC-BEFC-A09F10D8A557}" srcOrd="0" destOrd="0" presId="urn:microsoft.com/office/officeart/2005/8/layout/cycle2"/>
    <dgm:cxn modelId="{96981F43-F4A7-48B9-A5F2-9C8441E4244B}" type="presParOf" srcId="{3AE3D0FE-F08D-47FE-B84D-57CC28155C05}" destId="{733A6B81-7470-4AE1-9E4A-2F4214A4354E}" srcOrd="12" destOrd="0" presId="urn:microsoft.com/office/officeart/2005/8/layout/cycle2"/>
    <dgm:cxn modelId="{32F6DEBB-E854-403C-9509-B981E138969B}" type="presParOf" srcId="{3AE3D0FE-F08D-47FE-B84D-57CC28155C05}" destId="{C07D0BDA-A520-47CC-A126-9922518F85E8}" srcOrd="13" destOrd="0" presId="urn:microsoft.com/office/officeart/2005/8/layout/cycle2"/>
    <dgm:cxn modelId="{AE4ABCD2-1010-4E1F-97CD-21F23FC06F4C}" type="presParOf" srcId="{C07D0BDA-A520-47CC-A126-9922518F85E8}" destId="{2EE7D7FF-CDA3-4A32-B95A-2188F116073A}" srcOrd="0" destOrd="0" presId="urn:microsoft.com/office/officeart/2005/8/layout/cycle2"/>
    <dgm:cxn modelId="{0BBCBE96-6EBE-4F61-ACC2-6371117D8C7D}" type="presParOf" srcId="{3AE3D0FE-F08D-47FE-B84D-57CC28155C05}" destId="{59C0E7FD-6DF2-4B6E-8661-F4EF87C5A562}" srcOrd="14" destOrd="0" presId="urn:microsoft.com/office/officeart/2005/8/layout/cycle2"/>
    <dgm:cxn modelId="{55E18F53-B734-4E57-969C-C9ADB4BCA996}" type="presParOf" srcId="{3AE3D0FE-F08D-47FE-B84D-57CC28155C05}" destId="{CE59854B-23BC-439C-8E3F-88C996315F96}" srcOrd="15" destOrd="0" presId="urn:microsoft.com/office/officeart/2005/8/layout/cycle2"/>
    <dgm:cxn modelId="{F15FF919-D2CD-427E-9211-C27809C7791F}" type="presParOf" srcId="{CE59854B-23BC-439C-8E3F-88C996315F96}" destId="{8A6A269E-5DD9-4A7C-865D-19357A99C2C7}" srcOrd="0" destOrd="0" presId="urn:microsoft.com/office/officeart/2005/8/layout/cycle2"/>
    <dgm:cxn modelId="{56FA901D-1B6C-4869-970A-97CF28399FB0}" type="presParOf" srcId="{3AE3D0FE-F08D-47FE-B84D-57CC28155C05}" destId="{8A35D39E-47C3-4562-A9F3-97850CAF3E16}" srcOrd="16" destOrd="0" presId="urn:microsoft.com/office/officeart/2005/8/layout/cycle2"/>
    <dgm:cxn modelId="{4E525C26-CD3E-46DE-A895-473B28423345}" type="presParOf" srcId="{3AE3D0FE-F08D-47FE-B84D-57CC28155C05}" destId="{11E25E90-98D6-440D-9D50-D012555E3817}" srcOrd="17" destOrd="0" presId="urn:microsoft.com/office/officeart/2005/8/layout/cycle2"/>
    <dgm:cxn modelId="{1DAFD9AB-7A4F-41F0-8508-5A9E9365705D}" type="presParOf" srcId="{11E25E90-98D6-440D-9D50-D012555E3817}" destId="{D298B69D-163F-4D03-8A6C-83637CFBCD7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C635F-3ADD-49E3-8B6E-4930FAB4EA7A}">
      <dsp:nvSpPr>
        <dsp:cNvPr id="0" name=""/>
        <dsp:cNvSpPr/>
      </dsp:nvSpPr>
      <dsp:spPr>
        <a:xfrm>
          <a:off x="3733586" y="-14200"/>
          <a:ext cx="1393968" cy="13922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Сбор и получение ИРД, ТУ, СТУ</a:t>
          </a:r>
        </a:p>
      </dsp:txBody>
      <dsp:txXfrm>
        <a:off x="3937728" y="189688"/>
        <a:ext cx="985684" cy="984458"/>
      </dsp:txXfrm>
    </dsp:sp>
    <dsp:sp modelId="{CCCF07A5-2F3E-4C01-98EC-94AE3B235376}">
      <dsp:nvSpPr>
        <dsp:cNvPr id="0" name=""/>
        <dsp:cNvSpPr/>
      </dsp:nvSpPr>
      <dsp:spPr>
        <a:xfrm rot="1012199">
          <a:off x="5159204" y="730127"/>
          <a:ext cx="164255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5160264" y="802039"/>
        <a:ext cx="114979" cy="237184"/>
      </dsp:txXfrm>
    </dsp:sp>
    <dsp:sp modelId="{8C093395-307B-4BC3-B80E-4418A2348432}">
      <dsp:nvSpPr>
        <dsp:cNvPr id="0" name=""/>
        <dsp:cNvSpPr/>
      </dsp:nvSpPr>
      <dsp:spPr>
        <a:xfrm>
          <a:off x="5362325" y="461291"/>
          <a:ext cx="1457733" cy="1448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Получение ГПЗУ, разработка ППТ</a:t>
          </a:r>
        </a:p>
      </dsp:txBody>
      <dsp:txXfrm>
        <a:off x="5575805" y="673407"/>
        <a:ext cx="1030773" cy="1024189"/>
      </dsp:txXfrm>
    </dsp:sp>
    <dsp:sp modelId="{360DA30C-E2C5-435D-B443-848DA265A559}">
      <dsp:nvSpPr>
        <dsp:cNvPr id="0" name=""/>
        <dsp:cNvSpPr/>
      </dsp:nvSpPr>
      <dsp:spPr>
        <a:xfrm rot="3600000">
          <a:off x="6447065" y="1743153"/>
          <a:ext cx="160404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6459095" y="1801378"/>
        <a:ext cx="112283" cy="237184"/>
      </dsp:txXfrm>
    </dsp:sp>
    <dsp:sp modelId="{37FA5DF1-0726-4FF7-AB34-52D9DAB7B62B}">
      <dsp:nvSpPr>
        <dsp:cNvPr id="0" name=""/>
        <dsp:cNvSpPr/>
      </dsp:nvSpPr>
      <dsp:spPr>
        <a:xfrm>
          <a:off x="6202748" y="1989485"/>
          <a:ext cx="1534229" cy="1435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Инженерные изыскания</a:t>
          </a:r>
        </a:p>
      </dsp:txBody>
      <dsp:txXfrm>
        <a:off x="6427431" y="2199759"/>
        <a:ext cx="1084863" cy="1015293"/>
      </dsp:txXfrm>
    </dsp:sp>
    <dsp:sp modelId="{07E2A53B-F058-4DAF-8AD4-969D0C1E5C71}">
      <dsp:nvSpPr>
        <dsp:cNvPr id="0" name=""/>
        <dsp:cNvSpPr/>
      </dsp:nvSpPr>
      <dsp:spPr>
        <a:xfrm rot="6000000">
          <a:off x="6719802" y="3389278"/>
          <a:ext cx="189953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6753243" y="3440280"/>
        <a:ext cx="132967" cy="237184"/>
      </dsp:txXfrm>
    </dsp:sp>
    <dsp:sp modelId="{469B8A55-33EB-4152-BA25-EC3132DD35F6}">
      <dsp:nvSpPr>
        <dsp:cNvPr id="0" name=""/>
        <dsp:cNvSpPr/>
      </dsp:nvSpPr>
      <dsp:spPr>
        <a:xfrm>
          <a:off x="5981429" y="3758491"/>
          <a:ext cx="1366548" cy="13591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Разработка стадии «П»</a:t>
          </a:r>
        </a:p>
      </dsp:txBody>
      <dsp:txXfrm>
        <a:off x="6181555" y="3957530"/>
        <a:ext cx="966296" cy="961044"/>
      </dsp:txXfrm>
    </dsp:sp>
    <dsp:sp modelId="{F8BB40FF-8DA2-4293-B48D-14A56C198299}">
      <dsp:nvSpPr>
        <dsp:cNvPr id="0" name=""/>
        <dsp:cNvSpPr/>
      </dsp:nvSpPr>
      <dsp:spPr>
        <a:xfrm rot="8400000">
          <a:off x="5894132" y="4800233"/>
          <a:ext cx="206771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5948907" y="4859359"/>
        <a:ext cx="144740" cy="237184"/>
      </dsp:txXfrm>
    </dsp:sp>
    <dsp:sp modelId="{8AC36F4F-F0A4-43D1-81EE-2D556AD7B3E3}">
      <dsp:nvSpPr>
        <dsp:cNvPr id="0" name=""/>
        <dsp:cNvSpPr/>
      </dsp:nvSpPr>
      <dsp:spPr>
        <a:xfrm>
          <a:off x="4632063" y="4883534"/>
          <a:ext cx="1372873" cy="13682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Создание информационной модели (</a:t>
          </a:r>
          <a:r>
            <a:rPr lang="en-US" sz="900" kern="1200" dirty="0"/>
            <a:t>BIM)</a:t>
          </a:r>
          <a:endParaRPr lang="ru-RU" sz="900" kern="1200" dirty="0"/>
        </a:p>
      </dsp:txBody>
      <dsp:txXfrm>
        <a:off x="4833116" y="5083907"/>
        <a:ext cx="970767" cy="967489"/>
      </dsp:txXfrm>
    </dsp:sp>
    <dsp:sp modelId="{48B5867F-DB63-48A7-BE57-EBB33E54CB12}">
      <dsp:nvSpPr>
        <dsp:cNvPr id="0" name=""/>
        <dsp:cNvSpPr/>
      </dsp:nvSpPr>
      <dsp:spPr>
        <a:xfrm rot="10800000">
          <a:off x="4343926" y="5369997"/>
          <a:ext cx="203617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4405011" y="5449059"/>
        <a:ext cx="142532" cy="237184"/>
      </dsp:txXfrm>
    </dsp:sp>
    <dsp:sp modelId="{B11A769B-CF1B-4ECB-B35C-D14C93F0E3D4}">
      <dsp:nvSpPr>
        <dsp:cNvPr id="0" name=""/>
        <dsp:cNvSpPr/>
      </dsp:nvSpPr>
      <dsp:spPr>
        <a:xfrm>
          <a:off x="2874432" y="4866966"/>
          <a:ext cx="1373447" cy="14013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Получение положительного заключения экспертизы</a:t>
          </a:r>
        </a:p>
      </dsp:txBody>
      <dsp:txXfrm>
        <a:off x="3075569" y="5072192"/>
        <a:ext cx="971173" cy="990918"/>
      </dsp:txXfrm>
    </dsp:sp>
    <dsp:sp modelId="{EB5593E5-1FEE-4243-AEE0-B4A54F2DCE0B}">
      <dsp:nvSpPr>
        <dsp:cNvPr id="0" name=""/>
        <dsp:cNvSpPr/>
      </dsp:nvSpPr>
      <dsp:spPr>
        <a:xfrm rot="13140303">
          <a:off x="2789010" y="4822950"/>
          <a:ext cx="193442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2840575" y="4920275"/>
        <a:ext cx="135409" cy="237184"/>
      </dsp:txXfrm>
    </dsp:sp>
    <dsp:sp modelId="{733A6B81-7470-4AE1-9E4A-2F4214A4354E}">
      <dsp:nvSpPr>
        <dsp:cNvPr id="0" name=""/>
        <dsp:cNvSpPr/>
      </dsp:nvSpPr>
      <dsp:spPr>
        <a:xfrm>
          <a:off x="1444221" y="3739962"/>
          <a:ext cx="1467361" cy="1414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Разработка и согласования стадии «Р»</a:t>
          </a:r>
        </a:p>
      </dsp:txBody>
      <dsp:txXfrm>
        <a:off x="1659111" y="3947140"/>
        <a:ext cx="1037581" cy="1000344"/>
      </dsp:txXfrm>
    </dsp:sp>
    <dsp:sp modelId="{C07D0BDA-A520-47CC-A126-9922518F85E8}">
      <dsp:nvSpPr>
        <dsp:cNvPr id="0" name=""/>
        <dsp:cNvSpPr/>
      </dsp:nvSpPr>
      <dsp:spPr>
        <a:xfrm rot="15674398">
          <a:off x="1939747" y="3365613"/>
          <a:ext cx="203858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1974982" y="3474897"/>
        <a:ext cx="142701" cy="237184"/>
      </dsp:txXfrm>
    </dsp:sp>
    <dsp:sp modelId="{59C0E7FD-6DF2-4B6E-8661-F4EF87C5A562}">
      <dsp:nvSpPr>
        <dsp:cNvPr id="0" name=""/>
        <dsp:cNvSpPr/>
      </dsp:nvSpPr>
      <dsp:spPr>
        <a:xfrm>
          <a:off x="1213728" y="2040161"/>
          <a:ext cx="1392129" cy="1334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Авторский надзор, строительный контроль</a:t>
          </a:r>
        </a:p>
      </dsp:txBody>
      <dsp:txXfrm>
        <a:off x="1417601" y="2235593"/>
        <a:ext cx="984383" cy="943626"/>
      </dsp:txXfrm>
    </dsp:sp>
    <dsp:sp modelId="{CE59854B-23BC-439C-8E3F-88C996315F96}">
      <dsp:nvSpPr>
        <dsp:cNvPr id="0" name=""/>
        <dsp:cNvSpPr/>
      </dsp:nvSpPr>
      <dsp:spPr>
        <a:xfrm rot="18000000">
          <a:off x="2238267" y="1765740"/>
          <a:ext cx="202162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53429" y="1871064"/>
        <a:ext cx="141513" cy="237184"/>
      </dsp:txXfrm>
    </dsp:sp>
    <dsp:sp modelId="{8A35D39E-47C3-4562-A9F3-97850CAF3E16}">
      <dsp:nvSpPr>
        <dsp:cNvPr id="0" name=""/>
        <dsp:cNvSpPr/>
      </dsp:nvSpPr>
      <dsp:spPr>
        <a:xfrm>
          <a:off x="2097981" y="479815"/>
          <a:ext cx="1380967" cy="1411373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Получение ЗОС</a:t>
          </a:r>
        </a:p>
      </dsp:txBody>
      <dsp:txXfrm>
        <a:off x="2300219" y="686506"/>
        <a:ext cx="976491" cy="997991"/>
      </dsp:txXfrm>
    </dsp:sp>
    <dsp:sp modelId="{11E25E90-98D6-440D-9D50-D012555E3817}">
      <dsp:nvSpPr>
        <dsp:cNvPr id="0" name=""/>
        <dsp:cNvSpPr/>
      </dsp:nvSpPr>
      <dsp:spPr>
        <a:xfrm rot="20577047">
          <a:off x="3515170" y="738258"/>
          <a:ext cx="174331" cy="395308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516319" y="824987"/>
        <a:ext cx="122032" cy="237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4" Type="http://schemas.openxmlformats.org/officeDocument/2006/relationships/image" Target="../media/image8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6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3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7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4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2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3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7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92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3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1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CF7E-8C77-4276-B6EA-C87FD80F1867}" type="datetimeFigureOut">
              <a:rPr lang="ru-RU" smtClean="0"/>
              <a:t>13.01.2026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05896-05B9-4B6E-94E7-C8702E9E1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8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7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5" Type="http://schemas.openxmlformats.org/officeDocument/2006/relationships/image" Target="../media/image79.jpeg"/><Relationship Id="rId10" Type="http://schemas.openxmlformats.org/officeDocument/2006/relationships/image" Target="../media/image76.emf"/><Relationship Id="rId4" Type="http://schemas.openxmlformats.org/officeDocument/2006/relationships/image" Target="../media/image78.jpeg"/><Relationship Id="rId9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6.emf"/><Relationship Id="rId3" Type="http://schemas.openxmlformats.org/officeDocument/2006/relationships/image" Target="../media/image87.png"/><Relationship Id="rId7" Type="http://schemas.openxmlformats.org/officeDocument/2006/relationships/image" Target="../media/image83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5.emf"/><Relationship Id="rId5" Type="http://schemas.openxmlformats.org/officeDocument/2006/relationships/image" Target="../media/image89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88.png"/><Relationship Id="rId9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0333" y="3153602"/>
            <a:ext cx="1108286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5400" b="0" i="1" cap="none" spc="0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НЕЗАВИСИМАЯ ИНЖИНИРИНГОВАЯ КОМПАНИЯ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4662" cy="1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006" y="124693"/>
            <a:ext cx="11825473" cy="54032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Малобюджетный спортивный зал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Анапа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Краснодарский край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Лозовая)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922714"/>
            <a:ext cx="6716683" cy="502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490282"/>
            <a:ext cx="5233481" cy="4251340"/>
          </a:xfrm>
        </p:spPr>
      </p:pic>
    </p:spTree>
    <p:extLst>
      <p:ext uri="{BB962C8B-B14F-4D97-AF65-F5344CB8AC3E}">
        <p14:creationId xmlns:p14="http://schemas.microsoft.com/office/powerpoint/2010/main" val="2263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058" y="126461"/>
            <a:ext cx="9225742" cy="57180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ДК Угольщиков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Копейск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Челябинская область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3" y="698270"/>
            <a:ext cx="12092247" cy="615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91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8" y="165371"/>
            <a:ext cx="10106891" cy="62256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Перинатальный центр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Йошкар-Ола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Республика Марий Эл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4633" r="6121" b="14386"/>
          <a:stretch/>
        </p:blipFill>
        <p:spPr>
          <a:xfrm>
            <a:off x="91441" y="972589"/>
            <a:ext cx="12011890" cy="579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1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424" y="165371"/>
            <a:ext cx="9508375" cy="52458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строительный колледж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Белгород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/>
          <a:stretch/>
        </p:blipFill>
        <p:spPr>
          <a:xfrm>
            <a:off x="66502" y="1421476"/>
            <a:ext cx="6583680" cy="5378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340072">
            <a:off x="6287552" y="135007"/>
            <a:ext cx="6100870" cy="492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7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0" y="243191"/>
            <a:ext cx="8336280" cy="50583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ОГАПОУ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Белгород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5593"/>
            <a:ext cx="6172198" cy="55675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615449"/>
            <a:ext cx="6019801" cy="3743787"/>
          </a:xfrm>
        </p:spPr>
      </p:pic>
    </p:spTree>
    <p:extLst>
      <p:ext uri="{BB962C8B-B14F-4D97-AF65-F5344CB8AC3E}">
        <p14:creationId xmlns:p14="http://schemas.microsoft.com/office/powerpoint/2010/main" val="18323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916" y="116733"/>
            <a:ext cx="9840884" cy="466927"/>
          </a:xfrm>
        </p:spPr>
        <p:txBody>
          <a:bodyPr>
            <a:no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Колыванская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п.Колывань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Новосибирская область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4802" r="1281" b="25666"/>
          <a:stretch/>
        </p:blipFill>
        <p:spPr>
          <a:xfrm>
            <a:off x="124691" y="583661"/>
            <a:ext cx="11995265" cy="6157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33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895" y="145916"/>
            <a:ext cx="11477104" cy="67704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Малобюджетный спортивный зал Краснодарский край,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Анапа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(Владимирская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822960"/>
            <a:ext cx="12028517" cy="591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3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294" y="145915"/>
            <a:ext cx="9724505" cy="418289"/>
          </a:xfrm>
        </p:spPr>
        <p:txBody>
          <a:bodyPr>
            <a:no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Моргаушская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с.Моргауши,Чувашская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7" y="689956"/>
            <a:ext cx="11682920" cy="584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5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796" y="126462"/>
            <a:ext cx="9658003" cy="48036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 детским садом Республика Башкортостан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1529542"/>
            <a:ext cx="6225702" cy="524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51" y="606829"/>
            <a:ext cx="5685905" cy="501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21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27" y="174566"/>
            <a:ext cx="11878887" cy="60682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музыкальная школа имени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С.В.Рахманинова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г.Кисловодск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Ставропольский край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7" y="856211"/>
            <a:ext cx="11878887" cy="569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16" y="320040"/>
            <a:ext cx="3657598" cy="2539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4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3"/>
            <a:ext cx="12191999" cy="6827275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1490870" y="452846"/>
          <a:ext cx="8950707" cy="615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одзаголовок 2"/>
          <p:cNvSpPr txBox="1">
            <a:spLocks/>
          </p:cNvSpPr>
          <p:nvPr/>
        </p:nvSpPr>
        <p:spPr>
          <a:xfrm>
            <a:off x="387530" y="24793"/>
            <a:ext cx="11416937" cy="340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/>
              <a:t>Наша компания выполняет полный цикл проектно-изыскательских работ под ключ:</a:t>
            </a:r>
          </a:p>
        </p:txBody>
      </p:sp>
    </p:spTree>
    <p:extLst>
      <p:ext uri="{BB962C8B-B14F-4D97-AF65-F5344CB8AC3E}">
        <p14:creationId xmlns:p14="http://schemas.microsoft.com/office/powerpoint/2010/main" val="4086266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23" y="58189"/>
            <a:ext cx="11463251" cy="465513"/>
          </a:xfrm>
        </p:spPr>
        <p:txBody>
          <a:bodyPr>
            <a:normAutofit fontScale="90000"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Томаровская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больница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п.Томаровка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Белгородская область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523703"/>
            <a:ext cx="11878886" cy="620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7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109" y="184827"/>
            <a:ext cx="4098176" cy="48638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 Торпедо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Саратов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11158" r="5815" b="18665"/>
          <a:stretch/>
        </p:blipFill>
        <p:spPr>
          <a:xfrm>
            <a:off x="182880" y="748145"/>
            <a:ext cx="11812385" cy="5876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7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6494" y="204281"/>
            <a:ext cx="8138161" cy="52529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Краснодарский край,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с.Цибанобалка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1" y="822961"/>
            <a:ext cx="6210492" cy="515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2026188"/>
            <a:ext cx="5327515" cy="469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" y="232758"/>
            <a:ext cx="11804072" cy="573578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Республики Марий Эл «Йошкар-Олинская детская городская больница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им.Л.И.Соколовой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Детская поликлиника №2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818" y="939338"/>
            <a:ext cx="11804072" cy="575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5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964" y="149629"/>
            <a:ext cx="10332720" cy="490451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в ЖК «Ласточкино» в Ленинском районе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Саратова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919" y="723207"/>
            <a:ext cx="11734034" cy="590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1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953" y="91440"/>
            <a:ext cx="11488190" cy="656705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Ветеринарная лечебница ГБУ ЛО СББЖ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Киришского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629" y="748145"/>
            <a:ext cx="11895514" cy="593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2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277"/>
            <a:ext cx="10515600" cy="369651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гимназии №19 города-курорта Кисловодска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350" y="624162"/>
            <a:ext cx="6372225" cy="338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93" y="4162771"/>
            <a:ext cx="6919608" cy="269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4162771"/>
            <a:ext cx="5139042" cy="256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575" y="624162"/>
            <a:ext cx="5553075" cy="338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95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1140" y="3891065"/>
            <a:ext cx="8383522" cy="288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188"/>
            <a:ext cx="10515600" cy="69066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школы с углубленным изучением отдельных предметов №15 города-курорта Кисловодска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6852"/>
            <a:ext cx="8754894" cy="306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73166"/>
            <a:ext cx="3356043" cy="227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4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6174B-6E35-F40F-71B8-7632DD16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8EB0B8-09D2-5C39-5FA0-7E30545E2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367F589-A9C9-CE60-BEF3-829FC246AC3B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FDC508-BF81-98E7-437F-7A2080CB0AE6}"/>
              </a:ext>
            </a:extLst>
          </p:cNvPr>
          <p:cNvSpPr/>
          <p:nvPr/>
        </p:nvSpPr>
        <p:spPr>
          <a:xfrm>
            <a:off x="5029200" y="947088"/>
            <a:ext cx="6324600" cy="612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C0F66949-6C9E-EF7D-2267-05173C81E618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10B5986-996F-283E-C39D-0A9A908F1342}"/>
              </a:ext>
            </a:extLst>
          </p:cNvPr>
          <p:cNvSpPr txBox="1">
            <a:spLocks/>
          </p:cNvSpPr>
          <p:nvPr/>
        </p:nvSpPr>
        <p:spPr>
          <a:xfrm>
            <a:off x="5013959" y="939840"/>
            <a:ext cx="7330441" cy="36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/>
              <a:t>Выполнение проектно-изыскательских работ (ПИР) по направлениям обустройства месторождений: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объекты добычи и подготовка углеводородов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промысловые трубопроводы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системы автоматизации и АСУ ТП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системы связи и сигнализации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электроснабжение и электрообогрев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тепло- и водоснабжение, пожаротушение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промышленные сооружения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автомобильные дороги и др.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b="1" dirty="0"/>
          </a:p>
          <a:p>
            <a:pPr algn="just">
              <a:lnSpc>
                <a:spcPct val="100000"/>
              </a:lnSpc>
            </a:pPr>
            <a:r>
              <a:rPr lang="ru-RU" sz="2000" b="1" dirty="0"/>
              <a:t>	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813AA-2210-A785-8796-F93B3B44D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" y="986626"/>
            <a:ext cx="3697873" cy="27734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FCB511-ACBC-7247-DFC9-ACBD51096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" y="4059811"/>
            <a:ext cx="3697873" cy="24657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5BCD8-5E93-9D16-E575-15A531ABA711}"/>
              </a:ext>
            </a:extLst>
          </p:cNvPr>
          <p:cNvSpPr txBox="1"/>
          <p:nvPr/>
        </p:nvSpPr>
        <p:spPr>
          <a:xfrm>
            <a:off x="518160" y="105998"/>
            <a:ext cx="10429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                                                     ОСНОВНЫЕ НАПРАВЛЕНИЯ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BA71F9-6DD3-27A6-34D2-F054975F320D}"/>
              </a:ext>
            </a:extLst>
          </p:cNvPr>
          <p:cNvSpPr/>
          <p:nvPr/>
        </p:nvSpPr>
        <p:spPr>
          <a:xfrm>
            <a:off x="5029200" y="4960908"/>
            <a:ext cx="6324600" cy="672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</a:rPr>
              <a:t>Сопровождение экспертизы выпускаемой документации на разных уровнях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E2F3A9-9A45-C8D7-3245-757C7663A8DA}"/>
              </a:ext>
            </a:extLst>
          </p:cNvPr>
          <p:cNvSpPr/>
          <p:nvPr/>
        </p:nvSpPr>
        <p:spPr>
          <a:xfrm>
            <a:off x="5029200" y="5852730"/>
            <a:ext cx="6324600" cy="672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</a:rPr>
              <a:t>Инжиниринговые услуги</a:t>
            </a: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03ACF654-EB06-5E01-704D-A7E2B6FE2258}"/>
              </a:ext>
            </a:extLst>
          </p:cNvPr>
          <p:cNvSpPr/>
          <p:nvPr/>
        </p:nvSpPr>
        <p:spPr>
          <a:xfrm>
            <a:off x="4460240" y="947088"/>
            <a:ext cx="447040" cy="61247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75DF7A6D-4EB4-6E01-2C04-F986C63B499F}"/>
              </a:ext>
            </a:extLst>
          </p:cNvPr>
          <p:cNvSpPr/>
          <p:nvPr/>
        </p:nvSpPr>
        <p:spPr>
          <a:xfrm>
            <a:off x="4472885" y="4978704"/>
            <a:ext cx="447040" cy="61247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шеврон 15">
            <a:extLst>
              <a:ext uri="{FF2B5EF4-FFF2-40B4-BE49-F238E27FC236}">
                <a16:creationId xmlns:a16="http://schemas.microsoft.com/office/drawing/2014/main" id="{64991A19-CE0E-A3CD-0B9A-C76204637013}"/>
              </a:ext>
            </a:extLst>
          </p:cNvPr>
          <p:cNvSpPr/>
          <p:nvPr/>
        </p:nvSpPr>
        <p:spPr>
          <a:xfrm>
            <a:off x="4465210" y="5852730"/>
            <a:ext cx="447040" cy="61247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86C026-D802-3333-E6DF-016B18804ECB}"/>
              </a:ext>
            </a:extLst>
          </p:cNvPr>
          <p:cNvSpPr/>
          <p:nvPr/>
        </p:nvSpPr>
        <p:spPr>
          <a:xfrm>
            <a:off x="2351755" y="29146"/>
            <a:ext cx="7349383" cy="1110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ПРОЕКТИРОВАНИЕ В НЕФТЕГАЗОВОМ СЕКТОРЕ</a:t>
            </a:r>
          </a:p>
          <a:p>
            <a:pPr algn="ctr"/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ru-RU" sz="2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3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CA65-5AB9-712E-E9B6-C51FD201C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09798-7B4F-7A14-E1A4-6FE04466D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86"/>
            <a:ext cx="12192000" cy="652471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C5C8EB9-3FA6-F26D-ECB9-4652B1B7CB80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6DB4D3-44EA-622A-7A40-43676E15B2ED}"/>
              </a:ext>
            </a:extLst>
          </p:cNvPr>
          <p:cNvSpPr/>
          <p:nvPr/>
        </p:nvSpPr>
        <p:spPr>
          <a:xfrm>
            <a:off x="504202" y="1922804"/>
            <a:ext cx="11220628" cy="2931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ПРИМЕРЫ КЛЮЧЕВЫХ ПРОЕКТОВ, РЕАЛИЗОВАННЫХ ЗА ПОСЛЕДНИЕ 2 ГОДА</a:t>
            </a:r>
          </a:p>
          <a:p>
            <a:pPr algn="ctr"/>
            <a:endParaRPr lang="ru-RU" sz="2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(с получением положительных заключений ГГЭ, ГЭЭ, РТН)</a:t>
            </a:r>
          </a:p>
        </p:txBody>
      </p:sp>
    </p:spTree>
    <p:extLst>
      <p:ext uri="{BB962C8B-B14F-4D97-AF65-F5344CB8AC3E}">
        <p14:creationId xmlns:p14="http://schemas.microsoft.com/office/powerpoint/2010/main" val="17892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Равнобедренный треугольник 2"/>
          <p:cNvSpPr/>
          <p:nvPr/>
        </p:nvSpPr>
        <p:spPr>
          <a:xfrm>
            <a:off x="1695796" y="2069869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77090" y="319624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805054" y="262128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455025" y="271272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020290" y="310480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072639" y="252984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665316" y="324612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994755" y="252984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144981" y="3893127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518160" y="351905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849090" y="4707774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5273039" y="1837113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1111133" y="234696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2031075" y="2770909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787533" y="3685308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4718857" y="262128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4336471" y="2438400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263833" y="2862349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0931236" y="939339"/>
            <a:ext cx="232756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6849687" y="5519652"/>
            <a:ext cx="216131" cy="19119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7207134" y="5710844"/>
            <a:ext cx="241069" cy="1662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0800000" flipV="1">
            <a:off x="2105890" y="3435926"/>
            <a:ext cx="199506" cy="17179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890356" y="0"/>
            <a:ext cx="6201295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проектов</a:t>
            </a: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089263" y="1176251"/>
            <a:ext cx="232757" cy="18288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90" y="3584715"/>
            <a:ext cx="256054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1440"/>
            <a:ext cx="10515600" cy="764772"/>
          </a:xfrm>
        </p:spPr>
        <p:txBody>
          <a:bodyPr>
            <a:noAutofit/>
          </a:bodyPr>
          <a:lstStyle/>
          <a:p>
            <a:r>
              <a:rPr lang="ru-RU" sz="3200" i="1" dirty="0"/>
              <a:t>Подземные резервуары для захоронения отходов бурения скважин </a:t>
            </a:r>
            <a:r>
              <a:rPr lang="ru-RU" sz="3200" i="1" dirty="0" err="1"/>
              <a:t>Тамбейской</a:t>
            </a:r>
            <a:r>
              <a:rPr lang="ru-RU" sz="3200" i="1" dirty="0"/>
              <a:t> группы месторождений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1376" t="9366" r="792" b="20369"/>
          <a:stretch/>
        </p:blipFill>
        <p:spPr>
          <a:xfrm>
            <a:off x="23554" y="1165506"/>
            <a:ext cx="5783859" cy="529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FFD8A45-3A3E-8077-9AFD-143D0DE5D115}"/>
              </a:ext>
            </a:extLst>
          </p:cNvPr>
          <p:cNvGrpSpPr/>
          <p:nvPr/>
        </p:nvGrpSpPr>
        <p:grpSpPr>
          <a:xfrm>
            <a:off x="5913690" y="965686"/>
            <a:ext cx="6452074" cy="5892322"/>
            <a:chOff x="2432324" y="1460914"/>
            <a:chExt cx="7992080" cy="534250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06A7D00-8F3D-08DD-51F5-62F9D3BDA046}"/>
                </a:ext>
              </a:extLst>
            </p:cNvPr>
            <p:cNvSpPr/>
            <p:nvPr/>
          </p:nvSpPr>
          <p:spPr>
            <a:xfrm>
              <a:off x="2432324" y="5142283"/>
              <a:ext cx="7992080" cy="16611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Площадь застройки площадки – </a:t>
              </a:r>
              <a:r>
                <a:rPr lang="ru-RU" sz="1400" b="1" dirty="0">
                  <a:solidFill>
                    <a:schemeClr val="tx1"/>
                  </a:solidFill>
                </a:rPr>
                <a:t>35 Га</a:t>
              </a:r>
              <a:r>
                <a:rPr lang="ru-RU" sz="1400" dirty="0">
                  <a:solidFill>
                    <a:schemeClr val="tx1"/>
                  </a:solidFill>
                </a:rPr>
                <a:t>; 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Подземные резервуары (ПР) – </a:t>
              </a:r>
              <a:r>
                <a:rPr lang="ru-RU" sz="1400" b="1" dirty="0">
                  <a:solidFill>
                    <a:schemeClr val="tx1"/>
                  </a:solidFill>
                </a:rPr>
                <a:t>109 шт., </a:t>
              </a:r>
              <a:r>
                <a:rPr lang="ru-RU" sz="1400" dirty="0">
                  <a:solidFill>
                    <a:schemeClr val="tx1"/>
                  </a:solidFill>
                </a:rPr>
                <a:t>общий объем ПР – </a:t>
              </a:r>
              <a:r>
                <a:rPr lang="ru-RU" sz="1400" b="1" dirty="0">
                  <a:solidFill>
                    <a:schemeClr val="tx1"/>
                  </a:solidFill>
                </a:rPr>
                <a:t>272 000 м3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Размеры участка для одного ПР объёмом </a:t>
              </a:r>
              <a:r>
                <a:rPr lang="ru-RU" sz="1400" b="1" dirty="0">
                  <a:solidFill>
                    <a:schemeClr val="tx1"/>
                  </a:solidFill>
                </a:rPr>
                <a:t>2000-2500 м3 </a:t>
              </a:r>
              <a:r>
                <a:rPr lang="ru-RU" sz="1400" dirty="0">
                  <a:solidFill>
                    <a:schemeClr val="tx1"/>
                  </a:solidFill>
                </a:rPr>
                <a:t>– </a:t>
              </a:r>
              <a:r>
                <a:rPr lang="ru-RU" sz="1400" b="1" dirty="0">
                  <a:solidFill>
                    <a:schemeClr val="tx1"/>
                  </a:solidFill>
                </a:rPr>
                <a:t>50х50 м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Ориентировочный объем отсыпки – </a:t>
              </a:r>
              <a:r>
                <a:rPr lang="ru-RU" sz="1400" b="1" dirty="0">
                  <a:solidFill>
                    <a:schemeClr val="tx1"/>
                  </a:solidFill>
                </a:rPr>
                <a:t>400 000 м3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Проезды предусматриваются из твердого покрытия – </a:t>
              </a:r>
              <a:r>
                <a:rPr lang="ru-RU" sz="1400" b="1" dirty="0">
                  <a:solidFill>
                    <a:schemeClr val="tx1"/>
                  </a:solidFill>
                </a:rPr>
                <a:t>дорожная плита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</a:p>
            <a:p>
              <a:pPr indent="97200"/>
              <a:r>
                <a:rPr lang="ru-RU" sz="1400" dirty="0">
                  <a:solidFill>
                    <a:schemeClr val="tx1"/>
                  </a:solidFill>
                </a:rPr>
                <a:t>Площадка для термической обработки шлама – </a:t>
              </a:r>
              <a:r>
                <a:rPr lang="ru-RU" sz="1400" b="1" dirty="0">
                  <a:solidFill>
                    <a:schemeClr val="tx1"/>
                  </a:solidFill>
                </a:rPr>
                <a:t>1250 м2</a:t>
              </a:r>
              <a:r>
                <a:rPr lang="ru-RU" sz="1400" dirty="0">
                  <a:solidFill>
                    <a:schemeClr val="tx1"/>
                  </a:solidFill>
                </a:rPr>
                <a:t>;</a:t>
              </a:r>
              <a:endParaRPr lang="ru-RU" sz="1700" dirty="0">
                <a:solidFill>
                  <a:schemeClr val="tx1"/>
                </a:solidFill>
              </a:endParaRP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42D95E-3543-78F7-AA83-468E84D7D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14" t="4312" r="2435" b="4485"/>
            <a:stretch/>
          </p:blipFill>
          <p:spPr>
            <a:xfrm>
              <a:off x="2591111" y="1460914"/>
              <a:ext cx="7539643" cy="3749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60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8065"/>
            <a:ext cx="10515600" cy="1122219"/>
          </a:xfrm>
        </p:spPr>
        <p:txBody>
          <a:bodyPr>
            <a:noAutofit/>
          </a:bodyPr>
          <a:lstStyle/>
          <a:p>
            <a:r>
              <a:rPr lang="ru-RU" sz="3200" i="1" dirty="0"/>
              <a:t>Разработка группового рабочего проекта на строительство поглощающих скважин Северо-</a:t>
            </a:r>
            <a:r>
              <a:rPr lang="ru-RU" sz="3200" i="1" dirty="0" err="1"/>
              <a:t>Тамбейского</a:t>
            </a:r>
            <a:r>
              <a:rPr lang="ru-RU" sz="3200" i="1" dirty="0"/>
              <a:t> и </a:t>
            </a:r>
            <a:r>
              <a:rPr lang="ru-RU" sz="3200" i="1" dirty="0" err="1"/>
              <a:t>Тасийского</a:t>
            </a:r>
            <a:r>
              <a:rPr lang="ru-RU" sz="3200" i="1" dirty="0"/>
              <a:t> ЛУ </a:t>
            </a:r>
          </a:p>
        </p:txBody>
      </p:sp>
      <p:pic>
        <p:nvPicPr>
          <p:cNvPr id="6" name="Объект 5" descr="Южно-Тамбейское месторождение">
            <a:extLst>
              <a:ext uri="{FF2B5EF4-FFF2-40B4-BE49-F238E27FC236}">
                <a16:creationId xmlns:a16="http://schemas.microsoft.com/office/drawing/2014/main" id="{E8D9917F-9BA9-0E25-5E8C-4EFD2B036D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341" y="1410510"/>
            <a:ext cx="5329807" cy="517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B3F1E6E-E5B3-6084-177B-440BFA674E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1410510"/>
            <a:ext cx="6060331" cy="492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0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2220"/>
          </a:xfrm>
        </p:spPr>
        <p:txBody>
          <a:bodyPr>
            <a:normAutofit/>
          </a:bodyPr>
          <a:lstStyle/>
          <a:p>
            <a:r>
              <a:rPr lang="ru-RU" sz="3200" i="1" dirty="0"/>
              <a:t>Строительство дожимной компрессорной станции на газовом месторождении «Западно-Озерное»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2921" y="1257147"/>
            <a:ext cx="5849868" cy="4989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55468" y="992221"/>
            <a:ext cx="6065196" cy="285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69" y="3842259"/>
            <a:ext cx="6065196" cy="273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3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" y="16871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926080" y="110227"/>
            <a:ext cx="5179165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u="sng" dirty="0"/>
              <a:t>Основные текущие показатели: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9C0829-BA55-E282-C9D3-4889EB185D4C}"/>
              </a:ext>
            </a:extLst>
          </p:cNvPr>
          <p:cNvSpPr/>
          <p:nvPr/>
        </p:nvSpPr>
        <p:spPr>
          <a:xfrm>
            <a:off x="45878" y="844731"/>
            <a:ext cx="12354070" cy="583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Штатная численность – </a:t>
            </a:r>
            <a:r>
              <a:rPr lang="ru-RU" sz="2400" b="1" i="1" dirty="0">
                <a:solidFill>
                  <a:schemeClr val="tx1"/>
                </a:solidFill>
              </a:rPr>
              <a:t>29 человек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Общее кол-во сотрудников (штатные + </a:t>
            </a:r>
            <a:r>
              <a:rPr lang="ru-RU" sz="2400" i="1" dirty="0" err="1">
                <a:solidFill>
                  <a:schemeClr val="tx1"/>
                </a:solidFill>
              </a:rPr>
              <a:t>удалёнщики</a:t>
            </a:r>
            <a:r>
              <a:rPr lang="ru-RU" sz="2400" i="1" dirty="0">
                <a:solidFill>
                  <a:schemeClr val="tx1"/>
                </a:solidFill>
              </a:rPr>
              <a:t>) – </a:t>
            </a:r>
            <a:r>
              <a:rPr lang="ru-RU" sz="2400" b="1" i="1" dirty="0">
                <a:solidFill>
                  <a:schemeClr val="tx1"/>
                </a:solidFill>
              </a:rPr>
              <a:t>48 человек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Общее кол-во выполненных контрактов </a:t>
            </a:r>
            <a:r>
              <a:rPr lang="en-US" sz="2400" i="1" dirty="0">
                <a:solidFill>
                  <a:schemeClr val="tx1"/>
                </a:solidFill>
              </a:rPr>
              <a:t>&gt;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b="1" i="1" dirty="0">
                <a:solidFill>
                  <a:schemeClr val="tx1"/>
                </a:solidFill>
              </a:rPr>
              <a:t>6</a:t>
            </a:r>
            <a:r>
              <a:rPr lang="en-US" sz="2400" b="1" i="1" dirty="0">
                <a:solidFill>
                  <a:schemeClr val="tx1"/>
                </a:solidFill>
              </a:rPr>
              <a:t>0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шт</a:t>
            </a:r>
            <a:endParaRPr lang="ru-RU" sz="2400" b="1" i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Общее кол-во положительных государственных экспертиз – </a:t>
            </a:r>
            <a:r>
              <a:rPr lang="ru-RU" sz="2400" b="1" i="1" dirty="0">
                <a:solidFill>
                  <a:schemeClr val="tx1"/>
                </a:solidFill>
              </a:rPr>
              <a:t>60 </a:t>
            </a:r>
            <a:r>
              <a:rPr lang="ru-RU" sz="2400" b="1" i="1" dirty="0" err="1">
                <a:solidFill>
                  <a:schemeClr val="tx1"/>
                </a:solidFill>
              </a:rPr>
              <a:t>шт</a:t>
            </a:r>
            <a:endParaRPr lang="ru-RU" sz="2400" b="1" i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chemeClr val="tx1"/>
                </a:solidFill>
              </a:rPr>
              <a:t>Выпуск </a:t>
            </a:r>
            <a:r>
              <a:rPr lang="ru-RU" sz="2400" i="1" dirty="0">
                <a:solidFill>
                  <a:schemeClr val="tx1"/>
                </a:solidFill>
              </a:rPr>
              <a:t>проектной документации </a:t>
            </a:r>
            <a:r>
              <a:rPr lang="ru-RU" sz="2400" b="1" i="1" dirty="0">
                <a:solidFill>
                  <a:schemeClr val="tx1"/>
                </a:solidFill>
              </a:rPr>
              <a:t>– собственная типография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1"/>
                </a:solidFill>
              </a:rPr>
              <a:t>Проведение технических обследований зданий/сооружений </a:t>
            </a:r>
            <a:r>
              <a:rPr lang="ru-RU" sz="2400" b="1" i="1" dirty="0">
                <a:solidFill>
                  <a:schemeClr val="tx1"/>
                </a:solidFill>
              </a:rPr>
              <a:t>– собственными силами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187"/>
            <a:ext cx="10515600" cy="84630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Заказчиков</a:t>
            </a:r>
            <a:r>
              <a:rPr lang="ru-RU" b="1" u="sng" dirty="0"/>
              <a:t/>
            </a:r>
            <a:br>
              <a:rPr lang="ru-RU" b="1" u="sng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0" y="716030"/>
            <a:ext cx="2023190" cy="2714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23" y="716030"/>
            <a:ext cx="2300888" cy="2650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320" y="3857617"/>
            <a:ext cx="2146503" cy="2628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D1D311-4CDE-8531-05C1-5F2757089C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05" t="24465" r="39863" b="16579"/>
          <a:stretch/>
        </p:blipFill>
        <p:spPr>
          <a:xfrm>
            <a:off x="9439320" y="716030"/>
            <a:ext cx="2146503" cy="2650937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C8F1BEB-41C3-7834-C54A-C05BE98FE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493953"/>
              </p:ext>
            </p:extLst>
          </p:nvPr>
        </p:nvGraphicFramePr>
        <p:xfrm>
          <a:off x="474930" y="3857617"/>
          <a:ext cx="2023189" cy="2628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7" imgW="5667120" imgH="8019903" progId="Acrobat.Document.DC">
                  <p:embed/>
                </p:oleObj>
              </mc:Choice>
              <mc:Fallback>
                <p:oleObj name="Acrobat Document" r:id="rId7" imgW="5667120" imgH="8019903" progId="Acrobat.Document.DC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CC8F1BEB-41C3-7834-C54A-C05BE98FE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930" y="3857617"/>
                        <a:ext cx="2023189" cy="2628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FEB13CB-E0F8-9D9C-5F12-33D5162DC0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237637"/>
              </p:ext>
            </p:extLst>
          </p:nvPr>
        </p:nvGraphicFramePr>
        <p:xfrm>
          <a:off x="3375498" y="3857618"/>
          <a:ext cx="2205213" cy="2628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9" imgW="5667120" imgH="8019903" progId="Acrobat.Document.DC">
                  <p:embed/>
                </p:oleObj>
              </mc:Choice>
              <mc:Fallback>
                <p:oleObj name="Acrobat Document" r:id="rId9" imgW="5667120" imgH="8019903" progId="Acrobat.Document.DC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EFEB13CB-E0F8-9D9C-5F12-33D5162DC0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75498" y="3857618"/>
                        <a:ext cx="2205213" cy="2628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873C4D-2AE8-B26B-F9B1-5F2EE2E07E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959" t="15365" r="36295" b="7401"/>
          <a:stretch/>
        </p:blipFill>
        <p:spPr>
          <a:xfrm>
            <a:off x="6362414" y="716030"/>
            <a:ext cx="2295203" cy="27141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A989D2-9FC0-ABF4-BC4D-8508218136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500" t="13333" r="42683" b="4000"/>
          <a:stretch/>
        </p:blipFill>
        <p:spPr>
          <a:xfrm>
            <a:off x="6458091" y="3857618"/>
            <a:ext cx="2199526" cy="26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086754" y="110227"/>
            <a:ext cx="484360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u="sng" dirty="0"/>
              <a:t>Благодарность наших Заказчиков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0C7F89-C201-4934-4F28-E5C99AC73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74" t="24220" r="40095" b="16579"/>
          <a:stretch/>
        </p:blipFill>
        <p:spPr>
          <a:xfrm>
            <a:off x="537062" y="705255"/>
            <a:ext cx="2264503" cy="3012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158" y="705255"/>
            <a:ext cx="2367804" cy="3012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555" y="705255"/>
            <a:ext cx="2309800" cy="3012590"/>
          </a:xfrm>
          <a:prstGeom prst="rect">
            <a:avLst/>
          </a:prstGeom>
        </p:spPr>
      </p:pic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D0E3BF51-E26C-6C93-3308-5178687C57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097316"/>
              </p:ext>
            </p:extLst>
          </p:nvPr>
        </p:nvGraphicFramePr>
        <p:xfrm>
          <a:off x="9655949" y="705255"/>
          <a:ext cx="2133974" cy="3012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6" imgW="5667120" imgH="8010192" progId="Acrobat.Document.DC">
                  <p:embed/>
                </p:oleObj>
              </mc:Choice>
              <mc:Fallback>
                <p:oleObj name="Acrobat Document" r:id="rId6" imgW="5667120" imgH="8010192" progId="Acrobat.Document.DC">
                  <p:embed/>
                  <p:pic>
                    <p:nvPicPr>
                      <p:cNvPr id="18" name="Объект 17">
                        <a:extLst>
                          <a:ext uri="{FF2B5EF4-FFF2-40B4-BE49-F238E27FC236}">
                            <a16:creationId xmlns:a16="http://schemas.microsoft.com/office/drawing/2014/main" id="{D0E3BF51-E26C-6C93-3308-5178687C57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55949" y="705255"/>
                        <a:ext cx="2133974" cy="3012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388396"/>
              </p:ext>
            </p:extLst>
          </p:nvPr>
        </p:nvGraphicFramePr>
        <p:xfrm>
          <a:off x="1822250" y="3984407"/>
          <a:ext cx="2264504" cy="2752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8" imgW="5629026" imgH="8038804" progId="Acrobat.Document.DC">
                  <p:embed/>
                </p:oleObj>
              </mc:Choice>
              <mc:Fallback>
                <p:oleObj name="Acrobat Document" r:id="rId8" imgW="5629026" imgH="80388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2250" y="3984407"/>
                        <a:ext cx="2264504" cy="2752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493083"/>
              </p:ext>
            </p:extLst>
          </p:nvPr>
        </p:nvGraphicFramePr>
        <p:xfrm>
          <a:off x="5054402" y="3959157"/>
          <a:ext cx="2372412" cy="2752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10" imgW="5667198" imgH="8020037" progId="Acrobat.Document.DC">
                  <p:embed/>
                </p:oleObj>
              </mc:Choice>
              <mc:Fallback>
                <p:oleObj name="Acrobat Document" r:id="rId10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54402" y="3959157"/>
                        <a:ext cx="2372412" cy="2752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098545"/>
              </p:ext>
            </p:extLst>
          </p:nvPr>
        </p:nvGraphicFramePr>
        <p:xfrm>
          <a:off x="8289746" y="3984407"/>
          <a:ext cx="2133975" cy="2752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12" imgW="5667198" imgH="8020037" progId="Acrobat.Document.DC">
                  <p:embed/>
                </p:oleObj>
              </mc:Choice>
              <mc:Fallback>
                <p:oleObj name="Acrobat Document" r:id="rId12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89746" y="3984407"/>
                        <a:ext cx="2133975" cy="2752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6257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086754" y="110227"/>
            <a:ext cx="401849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u="sng" dirty="0"/>
              <a:t>Допуски СРО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B6B95CFC-0930-F00C-E60E-5F0CA7B23DB8}"/>
              </a:ext>
            </a:extLst>
          </p:cNvPr>
          <p:cNvSpPr txBox="1">
            <a:spLocks/>
          </p:cNvSpPr>
          <p:nvPr/>
        </p:nvSpPr>
        <p:spPr>
          <a:xfrm>
            <a:off x="856896" y="686224"/>
            <a:ext cx="401849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СРО на проектную деятельность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6B4CE788-9BB3-B6FC-2196-B1960CEADA0B}"/>
              </a:ext>
            </a:extLst>
          </p:cNvPr>
          <p:cNvSpPr txBox="1">
            <a:spLocks/>
          </p:cNvSpPr>
          <p:nvPr/>
        </p:nvSpPr>
        <p:spPr>
          <a:xfrm>
            <a:off x="6845127" y="673019"/>
            <a:ext cx="4018491" cy="328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СРО на инженерные изыскания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7" y="1198051"/>
            <a:ext cx="2827863" cy="456015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97" y="1185413"/>
            <a:ext cx="2781361" cy="45601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090" y="1198051"/>
            <a:ext cx="2852743" cy="45601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665" y="1235811"/>
            <a:ext cx="3075674" cy="45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" y="8709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0264" y="5299167"/>
            <a:ext cx="10441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Контактная информация: </a:t>
            </a:r>
            <a:endParaRPr lang="en-US" b="1" i="1" dirty="0"/>
          </a:p>
          <a:p>
            <a:pPr algn="ctr"/>
            <a:r>
              <a:rPr lang="ru-RU" dirty="0"/>
              <a:t>тел. +7-495-235-90-08 </a:t>
            </a:r>
            <a:endParaRPr lang="en-US" dirty="0"/>
          </a:p>
          <a:p>
            <a:pPr algn="ctr"/>
            <a:r>
              <a:rPr lang="ru-RU" dirty="0"/>
              <a:t>@: info@companynic.ru </a:t>
            </a:r>
            <a:endParaRPr lang="en-US" dirty="0"/>
          </a:p>
          <a:p>
            <a:pPr algn="ctr"/>
            <a:r>
              <a:rPr lang="ru-RU" dirty="0"/>
              <a:t>Адрес: 117246, г. Москва, Научный проезд, дом 19, офис 109.</a:t>
            </a:r>
          </a:p>
          <a:p>
            <a:pPr algn="ctr"/>
            <a:r>
              <a:rPr lang="ru-RU" dirty="0"/>
              <a:t>Обособленное подразделение: 394036, г. Воронеж, проспект Революции 1В. 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05E56A-F851-AD79-A51B-642F2F2B4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95" t="11048" r="25357" b="7047"/>
          <a:stretch/>
        </p:blipFill>
        <p:spPr>
          <a:xfrm>
            <a:off x="34693" y="1"/>
            <a:ext cx="3874498" cy="4058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5DFD34-F559-B64F-54E4-FC9725C81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10" t="12825" r="8001" b="13778"/>
          <a:stretch/>
        </p:blipFill>
        <p:spPr>
          <a:xfrm>
            <a:off x="7660090" y="0"/>
            <a:ext cx="4505230" cy="3884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204" y="0"/>
            <a:ext cx="3969496" cy="52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4071" y="1319112"/>
            <a:ext cx="8878390" cy="389685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800" dirty="0"/>
              <a:t>	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589798" y="358866"/>
            <a:ext cx="8988122" cy="71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/>
              <a:t>Наши Заказчики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98F5BB-2A00-F1B7-533B-94B89BD1F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7" t="13138" r="17644" b="15472"/>
          <a:stretch/>
        </p:blipFill>
        <p:spPr>
          <a:xfrm>
            <a:off x="374072" y="831273"/>
            <a:ext cx="11371811" cy="5873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917063-D1A6-C41A-3B96-2B2736E65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9" t="15693" r="63463" b="72844"/>
          <a:stretch/>
        </p:blipFill>
        <p:spPr>
          <a:xfrm>
            <a:off x="1115735" y="6026727"/>
            <a:ext cx="1649971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1589798" y="358866"/>
            <a:ext cx="8988122" cy="71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/>
              <a:t>Наши Заказчики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734D96-FF14-7C09-B0D0-74522D19E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7" t="15365" r="56148" b="72109"/>
          <a:stretch/>
        </p:blipFill>
        <p:spPr>
          <a:xfrm>
            <a:off x="6336353" y="5611197"/>
            <a:ext cx="2902425" cy="8129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626E22-B694-3B15-CBE0-9A0938A9E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79" t="23943" r="75051" b="67756"/>
          <a:stretch/>
        </p:blipFill>
        <p:spPr>
          <a:xfrm>
            <a:off x="1882762" y="2636543"/>
            <a:ext cx="2902425" cy="9175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284AEA-266E-BAFF-EF45-87E3979D0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1" t="10229" r="40689" b="78231"/>
          <a:stretch/>
        </p:blipFill>
        <p:spPr>
          <a:xfrm>
            <a:off x="373051" y="4156043"/>
            <a:ext cx="3484574" cy="7139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D31162-FED2-1C8D-DA7B-1768BDF36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76" t="10229" r="34337" b="10229"/>
          <a:stretch/>
        </p:blipFill>
        <p:spPr>
          <a:xfrm>
            <a:off x="10007178" y="1610111"/>
            <a:ext cx="1350933" cy="1134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6F7283-BB29-617B-AE48-2542CFB6912D}"/>
              </a:ext>
            </a:extLst>
          </p:cNvPr>
          <p:cNvSpPr txBox="1"/>
          <p:nvPr/>
        </p:nvSpPr>
        <p:spPr>
          <a:xfrm>
            <a:off x="9526404" y="1160770"/>
            <a:ext cx="3067621" cy="52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"</a:t>
            </a:r>
            <a:r>
              <a:rPr lang="ru-RU" sz="14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Главстрой</a:t>
            </a:r>
            <a:r>
              <a:rPr lang="ru-RU" sz="1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Татарстан"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20EBCB5-AA32-3092-2146-598AB42F2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92" t="10229" r="35251" b="80781"/>
          <a:stretch/>
        </p:blipFill>
        <p:spPr>
          <a:xfrm>
            <a:off x="467407" y="1254526"/>
            <a:ext cx="2683734" cy="8729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47FD5EA-420B-0189-A298-D4FB65D144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8" t="13377" r="91013" b="79694"/>
          <a:stretch/>
        </p:blipFill>
        <p:spPr>
          <a:xfrm>
            <a:off x="6070910" y="3641609"/>
            <a:ext cx="1155713" cy="14352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BD1861-7545-A327-1156-56A0EFD9DFF2}"/>
              </a:ext>
            </a:extLst>
          </p:cNvPr>
          <p:cNvSpPr txBox="1"/>
          <p:nvPr/>
        </p:nvSpPr>
        <p:spPr>
          <a:xfrm>
            <a:off x="7326305" y="4105931"/>
            <a:ext cx="44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Городского Хозяйства Администрации города-курорта Кисловодска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D0D4CA6-C6F7-E0D4-C433-FC0157717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48" t="10214" r="66897" b="81584"/>
          <a:stretch/>
        </p:blipFill>
        <p:spPr>
          <a:xfrm>
            <a:off x="505482" y="5507940"/>
            <a:ext cx="2433564" cy="91622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FA76ECB-063B-C6C1-C8AB-42C85961F8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097" t="18104" r="54708" b="74769"/>
          <a:stretch/>
        </p:blipFill>
        <p:spPr>
          <a:xfrm>
            <a:off x="7743357" y="2874186"/>
            <a:ext cx="3315621" cy="548170"/>
          </a:xfrm>
          <a:prstGeom prst="rect">
            <a:avLst/>
          </a:prstGeom>
        </p:spPr>
      </p:pic>
      <p:pic>
        <p:nvPicPr>
          <p:cNvPr id="1026" name="Picture 2" descr="Герб города Курчатов | Геральдика.р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97" y="5255673"/>
            <a:ext cx="1016703" cy="13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Герб Дудин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1" y="2285845"/>
            <a:ext cx="1303325" cy="14810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55" y="2368974"/>
            <a:ext cx="1323985" cy="133639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6278" y="162273"/>
            <a:ext cx="940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7072" y="3181209"/>
            <a:ext cx="9400847" cy="36579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8678" y="314673"/>
            <a:ext cx="940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31078" y="467073"/>
            <a:ext cx="940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5" y="1191810"/>
            <a:ext cx="2195951" cy="1075814"/>
          </a:xfrm>
          <a:prstGeom prst="rect">
            <a:avLst/>
          </a:prstGeom>
        </p:spPr>
      </p:pic>
      <p:pic>
        <p:nvPicPr>
          <p:cNvPr id="24" name="Рисунок 23" descr="C:\Users\user\Pictures\Saved Pictures\tild6266-3033-4936-b033-656331326332__16x9-01_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43" y="5303665"/>
            <a:ext cx="1590767" cy="116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8" y="3788649"/>
            <a:ext cx="1905000" cy="1251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50A70D-A555-CEBF-8B67-1A2098FF09E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0517" t="25010" r="20590" b="18180"/>
          <a:stretch/>
        </p:blipFill>
        <p:spPr>
          <a:xfrm>
            <a:off x="9320351" y="5109625"/>
            <a:ext cx="2515136" cy="13647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6A6528-B205-F428-98EB-3BCD36C7218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3341" t="12196" r="51943" b="81000"/>
          <a:stretch/>
        </p:blipFill>
        <p:spPr>
          <a:xfrm>
            <a:off x="5780318" y="1359045"/>
            <a:ext cx="3013320" cy="46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51DE8-4FEB-551E-82A2-54BEA683A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6950CB-84A2-7552-7FAB-7F4C0AA23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86"/>
            <a:ext cx="12192000" cy="652471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A760A58E-4122-0F05-E120-C807716DA69C}"/>
              </a:ext>
            </a:extLst>
          </p:cNvPr>
          <p:cNvSpPr txBox="1">
            <a:spLocks/>
          </p:cNvSpPr>
          <p:nvPr/>
        </p:nvSpPr>
        <p:spPr>
          <a:xfrm>
            <a:off x="1589798" y="5299167"/>
            <a:ext cx="7766936" cy="50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CCE337-08AC-19FC-BD28-B40E5406F885}"/>
              </a:ext>
            </a:extLst>
          </p:cNvPr>
          <p:cNvSpPr/>
          <p:nvPr/>
        </p:nvSpPr>
        <p:spPr>
          <a:xfrm>
            <a:off x="504202" y="1922804"/>
            <a:ext cx="11220628" cy="2931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 ОПЫТ В ОБЛАСТИ ПРОЕКТИРОВАНИЯ СОЦИАЛЬНЫХ ГРАЖДАНСКИХ ОБЪЕКТОВ</a:t>
            </a:r>
          </a:p>
          <a:p>
            <a:pPr algn="ctr"/>
            <a:endParaRPr lang="ru-RU" sz="2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</a:t>
            </a:r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ru-RU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регионов РФ</a:t>
            </a:r>
          </a:p>
        </p:txBody>
      </p:sp>
    </p:spTree>
    <p:extLst>
      <p:ext uri="{BB962C8B-B14F-4D97-AF65-F5344CB8AC3E}">
        <p14:creationId xmlns:p14="http://schemas.microsoft.com/office/powerpoint/2010/main" val="30301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784" y="116733"/>
            <a:ext cx="10057015" cy="548285"/>
          </a:xfrm>
        </p:spPr>
        <p:txBody>
          <a:bodyPr>
            <a:norm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Большетроицкая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больница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г.Белгород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" y="2352502"/>
            <a:ext cx="6035040" cy="437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806335"/>
            <a:ext cx="6019801" cy="5453149"/>
          </a:xfrm>
        </p:spPr>
      </p:pic>
    </p:spTree>
    <p:extLst>
      <p:ext uri="{BB962C8B-B14F-4D97-AF65-F5344CB8AC3E}">
        <p14:creationId xmlns:p14="http://schemas.microsoft.com/office/powerpoint/2010/main" val="2548579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0815" y="87550"/>
            <a:ext cx="8992984" cy="53590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Культурно-досуговый центр Московская область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37432" r="14237" b="5480"/>
          <a:stretch/>
        </p:blipFill>
        <p:spPr>
          <a:xfrm>
            <a:off x="116379" y="1001950"/>
            <a:ext cx="6070412" cy="509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t="6343" r="7511" b="62510"/>
          <a:stretch/>
        </p:blipFill>
        <p:spPr>
          <a:xfrm>
            <a:off x="6186791" y="2782287"/>
            <a:ext cx="6005209" cy="401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9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407" y="107006"/>
            <a:ext cx="10257905" cy="61620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Многоквартирный жилой дом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Нижегородская область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7" y="914400"/>
            <a:ext cx="6364366" cy="546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53" y="2543695"/>
            <a:ext cx="5365747" cy="431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06573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532</Words>
  <Application>Microsoft Office PowerPoint</Application>
  <PresentationFormat>Широкоэкранный</PresentationFormat>
  <Paragraphs>88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Acrobat 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Большетроицкая районная больница г.Белгород</vt:lpstr>
      <vt:lpstr>Культурно-досуговый центр Московская область</vt:lpstr>
      <vt:lpstr>Многоквартирный жилой дом г. Бор, Нижегородская область</vt:lpstr>
      <vt:lpstr>Малобюджетный спортивный зал г. Анапа, Краснодарский край (Лозовая)</vt:lpstr>
      <vt:lpstr>ДК Угольщиков г. Копейск, Челябинская область</vt:lpstr>
      <vt:lpstr>Перинатальный центр г. Йошкар-Ола, Республика Марий Эл</vt:lpstr>
      <vt:lpstr>Белгородский строительный колледж г. Белгород</vt:lpstr>
      <vt:lpstr>Общежитие ОГАПОУ г. Белгород</vt:lpstr>
      <vt:lpstr>Колыванская ЦРБ п.Колывань, Новосибирская область</vt:lpstr>
      <vt:lpstr>Малобюджетный спортивный зал Краснодарский край, г. Анапа (Владимирская)</vt:lpstr>
      <vt:lpstr>Моргаушская ЦРБ с.Моргауши,Чувашская республика</vt:lpstr>
      <vt:lpstr>Школа с детским садом Республика Башкортостан</vt:lpstr>
      <vt:lpstr>Детская музыкальная школа имени С.В.Рахманинова г.Кисловодск, Ставропольский край</vt:lpstr>
      <vt:lpstr>Томаровская районная больница п.Томаровка, Белгородская область</vt:lpstr>
      <vt:lpstr>ФОК Торпедо г. Саратов</vt:lpstr>
      <vt:lpstr>Детский сад Краснодарский край, с.Цибанобалка </vt:lpstr>
      <vt:lpstr>ГБУ Республики Марий Эл «Йошкар-Олинская детская городская больница им.Л.И.Соколовой» Детская поликлиника №2</vt:lpstr>
      <vt:lpstr>«Школа в ЖК «Ласточкино» в Ленинском районе г. Саратова»</vt:lpstr>
      <vt:lpstr>Ветеринарная лечебница ГБУ ЛО СББЖ Волховского и Киришского районов</vt:lpstr>
      <vt:lpstr>      Реконструкция гимназии №19 города-курорта Кисловодска</vt:lpstr>
      <vt:lpstr>Реконструкция школы с углубленным изучением отдельных предметов №15 города-курорта Кисловодска</vt:lpstr>
      <vt:lpstr>Презентация PowerPoint</vt:lpstr>
      <vt:lpstr>Презентация PowerPoint</vt:lpstr>
      <vt:lpstr>Подземные резервуары для захоронения отходов бурения скважин Тамбейской группы месторождений</vt:lpstr>
      <vt:lpstr>Разработка группового рабочего проекта на строительство поглощающих скважин Северо-Тамбейского и Тасийского ЛУ </vt:lpstr>
      <vt:lpstr>Строительство дожимной компрессорной станции на газовом месторождении «Западно-Озерное»</vt:lpstr>
      <vt:lpstr>Презентация PowerPoint</vt:lpstr>
      <vt:lpstr>                                       Благодарность наших Заказчиков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61</cp:revision>
  <dcterms:created xsi:type="dcterms:W3CDTF">2024-08-22T08:42:21Z</dcterms:created>
  <dcterms:modified xsi:type="dcterms:W3CDTF">2026-01-13T12:02:36Z</dcterms:modified>
</cp:coreProperties>
</file>